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365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60" r:id="rId31"/>
    <p:sldId id="361" r:id="rId32"/>
    <p:sldId id="362" r:id="rId33"/>
    <p:sldId id="363" r:id="rId34"/>
    <p:sldId id="364" r:id="rId35"/>
    <p:sldId id="353" r:id="rId36"/>
    <p:sldId id="354" r:id="rId37"/>
    <p:sldId id="355" r:id="rId38"/>
    <p:sldId id="356" r:id="rId39"/>
    <p:sldId id="357" r:id="rId40"/>
    <p:sldId id="358" r:id="rId41"/>
  </p:sldIdLst>
  <p:sldSz cx="11887200" cy="7315200"/>
  <p:notesSz cx="6858000" cy="9144000"/>
  <p:embeddedFontLs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  <p:embeddedFont>
      <p:font typeface="Poppins Bold" panose="00000800000000000000" charset="0"/>
      <p:bold r:id="rId55"/>
    </p:embeddedFont>
    <p:embeddedFont>
      <p:font typeface="Vrinda" panose="020B0502040204020203" pitchFamily="3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hE3Af30mfUqaljlenz1Xgnntd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4B51A0-EAF4-49DA-BA6E-541AF6ADC565}">
  <a:tblStyle styleId="{CD4B51A0-EAF4-49DA-BA6E-541AF6ADC56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780067-7A04-4F4B-AE3F-50BD88745BC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7355A0D-0E42-490B-9217-345E6E0B1B4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7630CF-0A81-4072-979E-9102CC8DDDD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77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1143000"/>
            <a:ext cx="5016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1"/>
          <p:cNvSpPr txBox="1">
            <a:spLocks noGrp="1"/>
          </p:cNvSpPr>
          <p:nvPr>
            <p:ph type="title"/>
          </p:nvPr>
        </p:nvSpPr>
        <p:spPr>
          <a:xfrm>
            <a:off x="811054" y="1823721"/>
            <a:ext cx="10252710" cy="304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0"/>
              <a:buFont typeface="Calibri"/>
              <a:buNone/>
              <a:defRPr sz="58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body" idx="1"/>
          </p:nvPr>
        </p:nvSpPr>
        <p:spPr>
          <a:xfrm>
            <a:off x="811054" y="4895428"/>
            <a:ext cx="1025271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rgbClr val="888888"/>
              </a:buClr>
              <a:buSzPts val="2340"/>
              <a:buNone/>
              <a:defRPr sz="234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950"/>
              <a:buNone/>
              <a:defRPr sz="19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755"/>
              <a:buNone/>
              <a:defRPr sz="175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560"/>
              <a:buNone/>
              <a:defRPr sz="15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560"/>
              <a:buNone/>
              <a:defRPr sz="15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560"/>
              <a:buNone/>
              <a:defRPr sz="15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560"/>
              <a:buNone/>
              <a:defRPr sz="15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560"/>
              <a:buNone/>
              <a:defRPr sz="15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rgbClr val="888888"/>
              </a:buClr>
              <a:buSzPts val="1560"/>
              <a:buNone/>
              <a:defRPr sz="15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1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1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03" y="3133796"/>
            <a:ext cx="5052060" cy="968587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503" y="2066996"/>
            <a:ext cx="5052060" cy="1066800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7180" indent="0">
              <a:buNone/>
              <a:defRPr sz="1170">
                <a:solidFill>
                  <a:schemeClr val="tx1">
                    <a:tint val="75000"/>
                  </a:schemeClr>
                </a:solidFill>
              </a:defRPr>
            </a:lvl2pPr>
            <a:lvl3pPr marL="594360" indent="0">
              <a:buNone/>
              <a:defRPr sz="1040">
                <a:solidFill>
                  <a:schemeClr val="tx1">
                    <a:tint val="75000"/>
                  </a:schemeClr>
                </a:solidFill>
              </a:defRPr>
            </a:lvl3pPr>
            <a:lvl4pPr marL="89154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4pPr>
            <a:lvl5pPr marL="118872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5pPr>
            <a:lvl6pPr marL="148590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6pPr>
            <a:lvl7pPr marL="178308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7pPr>
            <a:lvl8pPr marL="208026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8pPr>
            <a:lvl9pPr marL="237744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" y="1137920"/>
            <a:ext cx="2625090" cy="3218463"/>
          </a:xfrm>
        </p:spPr>
        <p:txBody>
          <a:bodyPr/>
          <a:lstStyle>
            <a:lvl1pPr>
              <a:defRPr sz="1820"/>
            </a:lvl1pPr>
            <a:lvl2pPr>
              <a:defRPr sz="1560"/>
            </a:lvl2pPr>
            <a:lvl3pPr>
              <a:defRPr sz="1300"/>
            </a:lvl3pPr>
            <a:lvl4pPr>
              <a:defRPr sz="1170"/>
            </a:lvl4pPr>
            <a:lvl5pPr>
              <a:defRPr sz="1170"/>
            </a:lvl5pPr>
            <a:lvl6pPr>
              <a:defRPr sz="1170"/>
            </a:lvl6pPr>
            <a:lvl7pPr>
              <a:defRPr sz="1170"/>
            </a:lvl7pPr>
            <a:lvl8pPr>
              <a:defRPr sz="1170"/>
            </a:lvl8pPr>
            <a:lvl9pPr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1330" y="1137920"/>
            <a:ext cx="2625090" cy="3218463"/>
          </a:xfrm>
        </p:spPr>
        <p:txBody>
          <a:bodyPr/>
          <a:lstStyle>
            <a:lvl1pPr>
              <a:defRPr sz="1820"/>
            </a:lvl1pPr>
            <a:lvl2pPr>
              <a:defRPr sz="1560"/>
            </a:lvl2pPr>
            <a:lvl3pPr>
              <a:defRPr sz="1300"/>
            </a:lvl3pPr>
            <a:lvl4pPr>
              <a:defRPr sz="1170"/>
            </a:lvl4pPr>
            <a:lvl5pPr>
              <a:defRPr sz="1170"/>
            </a:lvl5pPr>
            <a:lvl6pPr>
              <a:defRPr sz="1170"/>
            </a:lvl6pPr>
            <a:lvl7pPr>
              <a:defRPr sz="1170"/>
            </a:lvl7pPr>
            <a:lvl8pPr>
              <a:defRPr sz="1170"/>
            </a:lvl8pPr>
            <a:lvl9pPr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58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" y="1091636"/>
            <a:ext cx="2626122" cy="454942"/>
          </a:xfrm>
        </p:spPr>
        <p:txBody>
          <a:bodyPr anchor="b"/>
          <a:lstStyle>
            <a:lvl1pPr marL="0" indent="0">
              <a:buNone/>
              <a:defRPr sz="1560" b="1"/>
            </a:lvl1pPr>
            <a:lvl2pPr marL="297180" indent="0">
              <a:buNone/>
              <a:defRPr sz="1300" b="1"/>
            </a:lvl2pPr>
            <a:lvl3pPr marL="594360" indent="0">
              <a:buNone/>
              <a:defRPr sz="1170" b="1"/>
            </a:lvl3pPr>
            <a:lvl4pPr marL="891540" indent="0">
              <a:buNone/>
              <a:defRPr sz="1040" b="1"/>
            </a:lvl4pPr>
            <a:lvl5pPr marL="1188720" indent="0">
              <a:buNone/>
              <a:defRPr sz="1040" b="1"/>
            </a:lvl5pPr>
            <a:lvl6pPr marL="1485900" indent="0">
              <a:buNone/>
              <a:defRPr sz="1040" b="1"/>
            </a:lvl6pPr>
            <a:lvl7pPr marL="1783080" indent="0">
              <a:buNone/>
              <a:defRPr sz="1040" b="1"/>
            </a:lvl7pPr>
            <a:lvl8pPr marL="2080260" indent="0">
              <a:buNone/>
              <a:defRPr sz="1040" b="1"/>
            </a:lvl8pPr>
            <a:lvl9pPr marL="2377440" indent="0">
              <a:buNone/>
              <a:defRPr sz="1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" y="1546578"/>
            <a:ext cx="2626122" cy="2809805"/>
          </a:xfrm>
        </p:spPr>
        <p:txBody>
          <a:bodyPr/>
          <a:lstStyle>
            <a:lvl1pPr>
              <a:defRPr sz="1560"/>
            </a:lvl1pPr>
            <a:lvl2pPr>
              <a:defRPr sz="1300"/>
            </a:lvl2pPr>
            <a:lvl3pPr>
              <a:defRPr sz="1170"/>
            </a:lvl3pPr>
            <a:lvl4pPr>
              <a:defRPr sz="1040"/>
            </a:lvl4pPr>
            <a:lvl5pPr>
              <a:defRPr sz="1040"/>
            </a:lvl5pPr>
            <a:lvl6pPr>
              <a:defRPr sz="1040"/>
            </a:lvl6pPr>
            <a:lvl7pPr>
              <a:defRPr sz="1040"/>
            </a:lvl7pPr>
            <a:lvl8pPr>
              <a:defRPr sz="1040"/>
            </a:lvl8pPr>
            <a:lvl9pPr>
              <a:defRPr sz="1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9266" y="1091636"/>
            <a:ext cx="2627154" cy="454942"/>
          </a:xfrm>
        </p:spPr>
        <p:txBody>
          <a:bodyPr anchor="b"/>
          <a:lstStyle>
            <a:lvl1pPr marL="0" indent="0">
              <a:buNone/>
              <a:defRPr sz="1560" b="1"/>
            </a:lvl1pPr>
            <a:lvl2pPr marL="297180" indent="0">
              <a:buNone/>
              <a:defRPr sz="1300" b="1"/>
            </a:lvl2pPr>
            <a:lvl3pPr marL="594360" indent="0">
              <a:buNone/>
              <a:defRPr sz="1170" b="1"/>
            </a:lvl3pPr>
            <a:lvl4pPr marL="891540" indent="0">
              <a:buNone/>
              <a:defRPr sz="1040" b="1"/>
            </a:lvl4pPr>
            <a:lvl5pPr marL="1188720" indent="0">
              <a:buNone/>
              <a:defRPr sz="1040" b="1"/>
            </a:lvl5pPr>
            <a:lvl6pPr marL="1485900" indent="0">
              <a:buNone/>
              <a:defRPr sz="1040" b="1"/>
            </a:lvl6pPr>
            <a:lvl7pPr marL="1783080" indent="0">
              <a:buNone/>
              <a:defRPr sz="1040" b="1"/>
            </a:lvl7pPr>
            <a:lvl8pPr marL="2080260" indent="0">
              <a:buNone/>
              <a:defRPr sz="1040" b="1"/>
            </a:lvl8pPr>
            <a:lvl9pPr marL="2377440" indent="0">
              <a:buNone/>
              <a:defRPr sz="1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19266" y="1546578"/>
            <a:ext cx="2627154" cy="2809805"/>
          </a:xfrm>
        </p:spPr>
        <p:txBody>
          <a:bodyPr/>
          <a:lstStyle>
            <a:lvl1pPr>
              <a:defRPr sz="1560"/>
            </a:lvl1pPr>
            <a:lvl2pPr>
              <a:defRPr sz="1300"/>
            </a:lvl2pPr>
            <a:lvl3pPr>
              <a:defRPr sz="1170"/>
            </a:lvl3pPr>
            <a:lvl4pPr>
              <a:defRPr sz="1040"/>
            </a:lvl4pPr>
            <a:lvl5pPr>
              <a:defRPr sz="1040"/>
            </a:lvl5pPr>
            <a:lvl6pPr>
              <a:defRPr sz="1040"/>
            </a:lvl6pPr>
            <a:lvl7pPr>
              <a:defRPr sz="1040"/>
            </a:lvl7pPr>
            <a:lvl8pPr>
              <a:defRPr sz="1040"/>
            </a:lvl8pPr>
            <a:lvl9pPr>
              <a:defRPr sz="1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1" y="194169"/>
            <a:ext cx="1955403" cy="82634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782" y="194169"/>
            <a:ext cx="3322638" cy="4162214"/>
          </a:xfrm>
        </p:spPr>
        <p:txBody>
          <a:bodyPr/>
          <a:lstStyle>
            <a:lvl1pPr>
              <a:defRPr sz="2080"/>
            </a:lvl1pPr>
            <a:lvl2pPr>
              <a:defRPr sz="1820"/>
            </a:lvl2pPr>
            <a:lvl3pPr>
              <a:defRPr sz="156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1" y="1020516"/>
            <a:ext cx="1955403" cy="3335867"/>
          </a:xfrm>
        </p:spPr>
        <p:txBody>
          <a:bodyPr/>
          <a:lstStyle>
            <a:lvl1pPr marL="0" indent="0">
              <a:buNone/>
              <a:defRPr sz="910"/>
            </a:lvl1pPr>
            <a:lvl2pPr marL="297180" indent="0">
              <a:buNone/>
              <a:defRPr sz="780"/>
            </a:lvl2pPr>
            <a:lvl3pPr marL="594360" indent="0">
              <a:buNone/>
              <a:defRPr sz="650"/>
            </a:lvl3pPr>
            <a:lvl4pPr marL="891540" indent="0">
              <a:buNone/>
              <a:defRPr sz="585"/>
            </a:lvl4pPr>
            <a:lvl5pPr marL="1188720" indent="0">
              <a:buNone/>
              <a:defRPr sz="585"/>
            </a:lvl5pPr>
            <a:lvl6pPr marL="1485900" indent="0">
              <a:buNone/>
              <a:defRPr sz="585"/>
            </a:lvl6pPr>
            <a:lvl7pPr marL="1783080" indent="0">
              <a:buNone/>
              <a:defRPr sz="585"/>
            </a:lvl7pPr>
            <a:lvl8pPr marL="2080260" indent="0">
              <a:buNone/>
              <a:defRPr sz="585"/>
            </a:lvl8pPr>
            <a:lvl9pPr marL="2377440" indent="0">
              <a:buNone/>
              <a:defRPr sz="5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87" y="3413760"/>
            <a:ext cx="3566160" cy="403014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4987" y="435751"/>
            <a:ext cx="3566160" cy="2926080"/>
          </a:xfrm>
        </p:spPr>
        <p:txBody>
          <a:bodyPr/>
          <a:lstStyle>
            <a:lvl1pPr marL="0" indent="0">
              <a:buNone/>
              <a:defRPr sz="2080"/>
            </a:lvl1pPr>
            <a:lvl2pPr marL="297180" indent="0">
              <a:buNone/>
              <a:defRPr sz="1820"/>
            </a:lvl2pPr>
            <a:lvl3pPr marL="594360" indent="0">
              <a:buNone/>
              <a:defRPr sz="1560"/>
            </a:lvl3pPr>
            <a:lvl4pPr marL="891540" indent="0">
              <a:buNone/>
              <a:defRPr sz="1300"/>
            </a:lvl4pPr>
            <a:lvl5pPr marL="1188720" indent="0">
              <a:buNone/>
              <a:defRPr sz="1300"/>
            </a:lvl5pPr>
            <a:lvl6pPr marL="1485900" indent="0">
              <a:buNone/>
              <a:defRPr sz="1300"/>
            </a:lvl6pPr>
            <a:lvl7pPr marL="1783080" indent="0">
              <a:buNone/>
              <a:defRPr sz="1300"/>
            </a:lvl7pPr>
            <a:lvl8pPr marL="2080260" indent="0">
              <a:buNone/>
              <a:defRPr sz="1300"/>
            </a:lvl8pPr>
            <a:lvl9pPr marL="2377440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4987" y="3816774"/>
            <a:ext cx="3566160" cy="572346"/>
          </a:xfrm>
        </p:spPr>
        <p:txBody>
          <a:bodyPr/>
          <a:lstStyle>
            <a:lvl1pPr marL="0" indent="0">
              <a:buNone/>
              <a:defRPr sz="910"/>
            </a:lvl1pPr>
            <a:lvl2pPr marL="297180" indent="0">
              <a:buNone/>
              <a:defRPr sz="780"/>
            </a:lvl2pPr>
            <a:lvl3pPr marL="594360" indent="0">
              <a:buNone/>
              <a:defRPr sz="650"/>
            </a:lvl3pPr>
            <a:lvl4pPr marL="891540" indent="0">
              <a:buNone/>
              <a:defRPr sz="585"/>
            </a:lvl4pPr>
            <a:lvl5pPr marL="1188720" indent="0">
              <a:buNone/>
              <a:defRPr sz="585"/>
            </a:lvl5pPr>
            <a:lvl6pPr marL="1485900" indent="0">
              <a:buNone/>
              <a:defRPr sz="585"/>
            </a:lvl6pPr>
            <a:lvl7pPr marL="1783080" indent="0">
              <a:buNone/>
              <a:defRPr sz="585"/>
            </a:lvl7pPr>
            <a:lvl8pPr marL="2080260" indent="0">
              <a:buNone/>
              <a:defRPr sz="585"/>
            </a:lvl8pPr>
            <a:lvl9pPr marL="2377440" indent="0">
              <a:buNone/>
              <a:defRPr sz="5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09110" y="195299"/>
            <a:ext cx="1337310" cy="4161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180" y="195299"/>
            <a:ext cx="3912870" cy="4161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2"/>
          <p:cNvSpPr txBox="1"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body" idx="1"/>
          </p:nvPr>
        </p:nvSpPr>
        <p:spPr>
          <a:xfrm>
            <a:off x="817245" y="1947333"/>
            <a:ext cx="5052060" cy="464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body" idx="2"/>
          </p:nvPr>
        </p:nvSpPr>
        <p:spPr>
          <a:xfrm>
            <a:off x="6017895" y="1947333"/>
            <a:ext cx="5052060" cy="464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3"/>
          <p:cNvSpPr txBox="1">
            <a:spLocks noGrp="1"/>
          </p:cNvSpPr>
          <p:nvPr>
            <p:ph type="title"/>
          </p:nvPr>
        </p:nvSpPr>
        <p:spPr>
          <a:xfrm>
            <a:off x="818793" y="389467"/>
            <a:ext cx="10252710" cy="14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body" idx="1"/>
          </p:nvPr>
        </p:nvSpPr>
        <p:spPr>
          <a:xfrm>
            <a:off x="818794" y="1793241"/>
            <a:ext cx="5028842" cy="8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 b="1"/>
            </a:lvl1pPr>
            <a:lvl2pPr marL="914400" lvl="1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2pPr>
            <a:lvl3pPr marL="1371600" lvl="2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None/>
              <a:defRPr sz="1754" b="1"/>
            </a:lvl3pPr>
            <a:lvl4pPr marL="1828800" lvl="3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4pPr>
            <a:lvl5pPr marL="2286000" lvl="4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5pPr>
            <a:lvl6pPr marL="2743200" lvl="5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6pPr>
            <a:lvl7pPr marL="3200400" lvl="6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7pPr>
            <a:lvl8pPr marL="3657600" lvl="7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8pPr>
            <a:lvl9pPr marL="4114800" lvl="8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body" idx="2"/>
          </p:nvPr>
        </p:nvSpPr>
        <p:spPr>
          <a:xfrm>
            <a:off x="818794" y="2672080"/>
            <a:ext cx="5028842" cy="393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3"/>
          </p:nvPr>
        </p:nvSpPr>
        <p:spPr>
          <a:xfrm>
            <a:off x="6017895" y="1793241"/>
            <a:ext cx="5053608" cy="8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2340" b="1"/>
            </a:lvl1pPr>
            <a:lvl2pPr marL="914400" lvl="1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2pPr>
            <a:lvl3pPr marL="1371600" lvl="2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None/>
              <a:defRPr sz="1754" b="1"/>
            </a:lvl3pPr>
            <a:lvl4pPr marL="1828800" lvl="3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4pPr>
            <a:lvl5pPr marL="2286000" lvl="4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5pPr>
            <a:lvl6pPr marL="2743200" lvl="5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6pPr>
            <a:lvl7pPr marL="3200400" lvl="6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7pPr>
            <a:lvl8pPr marL="3657600" lvl="7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8pPr>
            <a:lvl9pPr marL="4114800" lvl="8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 b="1"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4"/>
          </p:nvPr>
        </p:nvSpPr>
        <p:spPr>
          <a:xfrm>
            <a:off x="6017895" y="2672080"/>
            <a:ext cx="5053608" cy="393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18794" y="487680"/>
            <a:ext cx="3833931" cy="170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  <a:defRPr sz="31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053608" y="1053254"/>
            <a:ext cx="6017895" cy="519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26719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3120"/>
              <a:buChar char="•"/>
              <a:defRPr sz="3120"/>
            </a:lvl1pPr>
            <a:lvl2pPr marL="914400" lvl="1" indent="-40195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2730"/>
              <a:buChar char="•"/>
              <a:defRPr sz="2730"/>
            </a:lvl2pPr>
            <a:lvl3pPr marL="1371600" lvl="2" indent="-377189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2340"/>
            </a:lvl3pPr>
            <a:lvl4pPr marL="1828800" lvl="3" indent="-35242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4pPr>
            <a:lvl5pPr marL="2286000" lvl="4" indent="-35242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5pPr>
            <a:lvl6pPr marL="2743200" lvl="5" indent="-35242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6pPr>
            <a:lvl7pPr marL="3200400" lvl="6" indent="-35242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7pPr>
            <a:lvl8pPr marL="3657600" lvl="7" indent="-35242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8pPr>
            <a:lvl9pPr marL="4114800" lvl="8" indent="-352425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18794" y="2194560"/>
            <a:ext cx="3833931" cy="40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/>
            </a:lvl1pPr>
            <a:lvl2pPr marL="914400" lvl="1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365"/>
              <a:buNone/>
              <a:defRPr sz="1365"/>
            </a:lvl2pPr>
            <a:lvl3pPr marL="1371600" lvl="2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170"/>
              <a:buNone/>
              <a:defRPr sz="1170"/>
            </a:lvl3pPr>
            <a:lvl4pPr marL="1828800" lvl="3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4pPr>
            <a:lvl5pPr marL="2286000" lvl="4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5pPr>
            <a:lvl6pPr marL="2743200" lvl="5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6pPr>
            <a:lvl7pPr marL="3200400" lvl="6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7pPr>
            <a:lvl8pPr marL="3657600" lvl="7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8pPr>
            <a:lvl9pPr marL="4114800" lvl="8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18794" y="487680"/>
            <a:ext cx="3833931" cy="170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  <a:defRPr sz="31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053608" y="1053254"/>
            <a:ext cx="6017895" cy="51985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18794" y="2194560"/>
            <a:ext cx="3833931" cy="40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  <a:defRPr sz="1560"/>
            </a:lvl1pPr>
            <a:lvl2pPr marL="914400" lvl="1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365"/>
              <a:buNone/>
              <a:defRPr sz="1365"/>
            </a:lvl2pPr>
            <a:lvl3pPr marL="1371600" lvl="2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170"/>
              <a:buNone/>
              <a:defRPr sz="1170"/>
            </a:lvl3pPr>
            <a:lvl4pPr marL="1828800" lvl="3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4pPr>
            <a:lvl5pPr marL="2286000" lvl="4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5pPr>
            <a:lvl6pPr marL="2743200" lvl="5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6pPr>
            <a:lvl7pPr marL="3200400" lvl="6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7pPr>
            <a:lvl8pPr marL="3657600" lvl="7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8pPr>
            <a:lvl9pPr marL="4114800" lvl="8" indent="-2286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622887" y="-858309"/>
            <a:ext cx="4641427" cy="1025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6688719" y="2207525"/>
            <a:ext cx="6199294" cy="256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488069" y="-281357"/>
            <a:ext cx="6199294" cy="754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70" y="1514969"/>
            <a:ext cx="5052060" cy="1045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40" y="2763520"/>
            <a:ext cx="4160520" cy="1246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7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817245" y="389467"/>
            <a:ext cx="10252710" cy="141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  <a:defRPr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817245" y="1947333"/>
            <a:ext cx="10252710" cy="464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1955" algn="l" rtl="0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ts val="2730"/>
              <a:buFont typeface="Arial"/>
              <a:buChar char="•"/>
              <a:defRPr sz="27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2425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042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042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0042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042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042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042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755"/>
              <a:buFont typeface="Arial"/>
              <a:buChar char="•"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81724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3937635" y="6780107"/>
            <a:ext cx="401193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395335" y="6780107"/>
            <a:ext cx="2674620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" y="195298"/>
            <a:ext cx="534924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" y="1137920"/>
            <a:ext cx="5349240" cy="321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180" y="4520072"/>
            <a:ext cx="13868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0730" y="4520072"/>
            <a:ext cx="18821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9580" y="4520072"/>
            <a:ext cx="13868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94360" rtl="0" eaLnBrk="1" latinLnBrk="0" hangingPunct="1">
        <a:spcBef>
          <a:spcPct val="0"/>
        </a:spcBef>
        <a:buNone/>
        <a:defRPr sz="2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594360" rtl="0" eaLnBrk="1" latinLnBrk="0" hangingPunct="1">
        <a:spcBef>
          <a:spcPct val="20000"/>
        </a:spcBef>
        <a:buFont typeface="Arial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482918" indent="-185738" algn="l" defTabSz="594360" rtl="0" eaLnBrk="1" latinLnBrk="0" hangingPunct="1">
        <a:spcBef>
          <a:spcPct val="20000"/>
        </a:spcBef>
        <a:buFont typeface="Arial" pitchFamily="34" charset="0"/>
        <a:buChar char="–"/>
        <a:defRPr sz="182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48590" algn="l" defTabSz="59436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040130" indent="-148590" algn="l" defTabSz="59436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indent="-148590" algn="l" defTabSz="59436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4490" indent="-148590" algn="l" defTabSz="5943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670" indent="-148590" algn="l" defTabSz="5943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48590" algn="l" defTabSz="5943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030" indent="-148590" algn="l" defTabSz="59436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2pPr>
      <a:lvl3pPr marL="59436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5pPr>
      <a:lvl6pPr marL="148590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7pPr>
      <a:lvl8pPr marL="208026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algn="l" defTabSz="594360" rtl="0" eaLnBrk="1" latinLnBrk="0" hangingPunct="1">
        <a:defRPr sz="11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B03F-B6C9-4F90-8AF1-D0443D2E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TITLE PAGE, SCHOOL NAME, LOGO, SCHOOL IDENTITY DESIGN-COLOR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EA4A-7763-4800-81D8-826AF54F9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919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84377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Operations and Management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Obj, 2:  Managed school data and information using technology including IT, to ensure efficient and effective school operation.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78833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7207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Operations and Management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3:  Achieved the targeted number of teachers trained through In-Service Training and other learning and professional development interventions.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13494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48877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Learner Formation and Development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Managed school safety for disaster preparedness, mitigation and resiliency to ensure continuous delivery of instruction.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14384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31578"/>
              </p:ext>
            </p:extLst>
          </p:nvPr>
        </p:nvGraphicFramePr>
        <p:xfrm>
          <a:off x="443427" y="1222536"/>
          <a:ext cx="11176615" cy="5270672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Learner Formation and Development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2:  Managed a learner-friendly, inclusive and healthy learning environment.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74691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04711"/>
              </p:ext>
            </p:extLst>
          </p:nvPr>
        </p:nvGraphicFramePr>
        <p:xfrm>
          <a:off x="443427" y="1222536"/>
          <a:ext cx="11176615" cy="556254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Established mechanisms for greater performance responsibility and accountability for results among delivery units (</a:t>
                      </a:r>
                      <a:r>
                        <a:rPr lang="en-PH" sz="1800" b="1" dirty="0" err="1">
                          <a:latin typeface="Bookman Old Style" panose="02050604050505020204" pitchFamily="18" charset="0"/>
                        </a:rPr>
                        <a:t>i.e.,Functional</a:t>
                      </a:r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 transparency board, Functional School Charter, Functional School M&amp;E, and Functional School Report Card).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PART_I_B__INNOVATING_AND_INTERVENING_ACCOMPLISHMENTS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98018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45252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2:  Adhered, developed and implemented plans that aligns with the organizational goals, leaderships skills to drive and change and achieve measurable results.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PART_I_B__INNOVATING_AND_INTERVENING_ACCOMPLISHMENTS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41599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36459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3:  Established professional learning communities that  helped teachers improved KSAVs for  quality teaching deliveries.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PART_I_B__INNOVATING_AND_INTERVENING_ACCOMPLISHMENTS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65998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73169"/>
              </p:ext>
            </p:extLst>
          </p:nvPr>
        </p:nvGraphicFramePr>
        <p:xfrm>
          <a:off x="443427" y="1222536"/>
          <a:ext cx="11176615" cy="5270672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4:  Ensured regular monitoring and evaluation of office/school and staff performance.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PART_I_B__INNOVATING_AND_INTERVENING_ACCOMPLISHMENTS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97536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76384"/>
              </p:ext>
            </p:extLst>
          </p:nvPr>
        </p:nvGraphicFramePr>
        <p:xfrm>
          <a:off x="443427" y="1222536"/>
          <a:ext cx="11176615" cy="556254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Teaching and Learning Delivery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Established a school-wide reading program (i.e., implementing book fairs, storytelling activities, and buddy reading programs to improve reading proficiency of Grade 6 students).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PART_I_B__INNOVATING_AND_INTERVENING_ACCOMPLISHMENTS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65776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44924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Financial Stewardship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Utilized 98% of the budget allocation in accordance with the quarterly disbursement program with no overdraft/deficit/disallowance from oversight agency/</a:t>
                      </a:r>
                      <a:r>
                        <a:rPr lang="en-PH" sz="1800" b="1" dirty="0" err="1">
                          <a:latin typeface="Bookman Old Style" panose="02050604050505020204" pitchFamily="18" charset="0"/>
                        </a:rPr>
                        <a:t>ies</a:t>
                      </a:r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PART_I_C_ORGANIZATIONAL_EFFECTIVENESS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7261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34423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Developed School Improvement Plan (SIP) aligned with the Division Education Development Plan (DEDP) and PREXC targets.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19750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26584"/>
              </p:ext>
            </p:extLst>
          </p:nvPr>
        </p:nvGraphicFramePr>
        <p:xfrm>
          <a:off x="443427" y="1222536"/>
          <a:ext cx="11176615" cy="556254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Process Improvement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Streamlined core processes and management of service provisioning of frontline and other office deliverables to ensure ease of transactions and/or digitalization/digitization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PART_I_C_ORGANIZATIONAL_EFFECTIVENESS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14036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61489"/>
              </p:ext>
            </p:extLst>
          </p:nvPr>
        </p:nvGraphicFramePr>
        <p:xfrm>
          <a:off x="443427" y="1222536"/>
          <a:ext cx="11176615" cy="556254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Client Satisfaction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</a:t>
                      </a:r>
                      <a:r>
                        <a:rPr lang="en-PH" sz="1800" b="1">
                          <a:latin typeface="Bookman Old Style" panose="02050604050505020204" pitchFamily="18" charset="0"/>
                        </a:rPr>
                        <a:t>1:  Maintained </a:t>
                      </a:r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a conducive, responsive and well-managed school  environment by addressing stakeholders concerns promptly and implementing effective systems resulting to zero  complaints  within the school year.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PART_I_C_ORGANIZATIONAL_EFFECTIVENESS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54025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4874"/>
              </p:ext>
            </p:extLst>
          </p:nvPr>
        </p:nvGraphicFramePr>
        <p:xfrm>
          <a:off x="787704" y="1167973"/>
          <a:ext cx="10749711" cy="3641391"/>
        </p:xfrm>
        <a:graphic>
          <a:graphicData uri="http://schemas.openxmlformats.org/drawingml/2006/table">
            <a:tbl>
              <a:tblPr/>
              <a:tblGrid>
                <a:gridCol w="157552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865584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980995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07879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696292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1097415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1032860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</a:tblGrid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OPCR-KRA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Leadership and Administration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 and Learning Delivery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22767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Operations and Management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852904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Learner Formation and Development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060582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t"/>
                      <a:r>
                        <a:rPr lang="en-P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0549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PART_I_C_ORGANIZATIONAL_EFFECTIVENESS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SUMMARY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93141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01086"/>
              </p:ext>
            </p:extLst>
          </p:nvPr>
        </p:nvGraphicFramePr>
        <p:xfrm>
          <a:off x="787704" y="1167973"/>
          <a:ext cx="10749711" cy="2834155"/>
        </p:xfrm>
        <a:graphic>
          <a:graphicData uri="http://schemas.openxmlformats.org/drawingml/2006/table">
            <a:tbl>
              <a:tblPr/>
              <a:tblGrid>
                <a:gridCol w="157552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865584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980995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07879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696292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1097415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1032860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</a:tblGrid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OPCR-KRA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Leadership and Administration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Teaching and Learning Delivery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22767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t"/>
                      <a:r>
                        <a:rPr lang="en-P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0549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PART_I_B__INNOVATING_AND_INTERVENING_ACCOMPLISHMENTS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SUMMARY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80627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52505"/>
              </p:ext>
            </p:extLst>
          </p:nvPr>
        </p:nvGraphicFramePr>
        <p:xfrm>
          <a:off x="787704" y="1167973"/>
          <a:ext cx="10749711" cy="4160519"/>
        </p:xfrm>
        <a:graphic>
          <a:graphicData uri="http://schemas.openxmlformats.org/drawingml/2006/table">
            <a:tbl>
              <a:tblPr/>
              <a:tblGrid>
                <a:gridCol w="157552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865584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692466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980995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923290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07879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696292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1097415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1032860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</a:tblGrid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OPCR-KRA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Financial Stewardship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b"/>
                      <a:r>
                        <a:rPr lang="en-P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Process improvement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22767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t"/>
                      <a:r>
                        <a:rPr lang="en-P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Client Satisfaction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054975"/>
                  </a:ext>
                </a:extLst>
              </a:tr>
              <a:tr h="403618">
                <a:tc>
                  <a:txBody>
                    <a:bodyPr/>
                    <a:lstStyle/>
                    <a:p>
                      <a:pPr algn="l" fontAlgn="t"/>
                      <a:r>
                        <a:rPr lang="en-P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0257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PART_I_C_ORGANIZATIONAL_EFFECTIVENESS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SUMMARY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65321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Unaccomplished PAPs </a:t>
            </a:r>
            <a:endParaRPr lang="en-PH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Adjustment Plan</a:t>
            </a:r>
            <a:endParaRPr lang="en-PH" sz="2800" dirty="0"/>
          </a:p>
        </p:txBody>
      </p:sp>
      <p:graphicFrame>
        <p:nvGraphicFramePr>
          <p:cNvPr id="6" name="Google Shape;501;p46">
            <a:extLst>
              <a:ext uri="{FF2B5EF4-FFF2-40B4-BE49-F238E27FC236}">
                <a16:creationId xmlns:a16="http://schemas.microsoft.com/office/drawing/2014/main" id="{E523F53F-F4C1-42CC-9175-072FAFA14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363114"/>
              </p:ext>
            </p:extLst>
          </p:nvPr>
        </p:nvGraphicFramePr>
        <p:xfrm>
          <a:off x="350342" y="2002522"/>
          <a:ext cx="11342375" cy="2579050"/>
        </p:xfrm>
        <a:graphic>
          <a:graphicData uri="http://schemas.openxmlformats.org/drawingml/2006/table">
            <a:tbl>
              <a:tblPr>
                <a:noFill/>
                <a:tableStyleId>{67355A0D-0E42-490B-9217-345E6E0B1B40}</a:tableStyleId>
              </a:tblPr>
              <a:tblGrid>
                <a:gridCol w="113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022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Unaccomplished PAPs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Adjustment Plan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KRA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Unaccomplished Outputs (Gaps)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Target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Target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Reasons for the Gaps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 (Drop, Carry Over, Modify)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 Action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Office-in-Charge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date of Completion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   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8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i="0" u="none" strike="noStrike" cap="none" dirty="0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9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Implementation Concerns, Issues, Gaps, &amp; Problems (CIGPs) and Proposed Resolutions</a:t>
            </a:r>
            <a:endParaRPr lang="en-PH" sz="2800" dirty="0"/>
          </a:p>
        </p:txBody>
      </p:sp>
      <p:graphicFrame>
        <p:nvGraphicFramePr>
          <p:cNvPr id="6" name="Google Shape;501;p46">
            <a:extLst>
              <a:ext uri="{FF2B5EF4-FFF2-40B4-BE49-F238E27FC236}">
                <a16:creationId xmlns:a16="http://schemas.microsoft.com/office/drawing/2014/main" id="{E523F53F-F4C1-42CC-9175-072FAFA14228}"/>
              </a:ext>
            </a:extLst>
          </p:cNvPr>
          <p:cNvGraphicFramePr/>
          <p:nvPr/>
        </p:nvGraphicFramePr>
        <p:xfrm>
          <a:off x="350342" y="2002522"/>
          <a:ext cx="11342375" cy="2579050"/>
        </p:xfrm>
        <a:graphic>
          <a:graphicData uri="http://schemas.openxmlformats.org/drawingml/2006/table">
            <a:tbl>
              <a:tblPr>
                <a:noFill/>
                <a:tableStyleId>{67355A0D-0E42-490B-9217-345E6E0B1B40}</a:tableStyleId>
              </a:tblPr>
              <a:tblGrid>
                <a:gridCol w="113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022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Unaccomplished PAPs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Adjustment Plan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KRA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Unaccomplished Outputs (Gaps)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Target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Target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Reasons for the Gaps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 (Drop, Carry Over, Modify)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 Action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Office-in-Charge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date of Completion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   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8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i="0" u="none" strike="noStrike" cap="none" dirty="0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07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Implementation Concerns, Issues, Gaps, &amp; Problems (CIGPs) and Proposed Resolutions</a:t>
            </a:r>
            <a:endParaRPr lang="en-PH" sz="2800" dirty="0"/>
          </a:p>
        </p:txBody>
      </p:sp>
      <p:graphicFrame>
        <p:nvGraphicFramePr>
          <p:cNvPr id="6" name="Google Shape;501;p46">
            <a:extLst>
              <a:ext uri="{FF2B5EF4-FFF2-40B4-BE49-F238E27FC236}">
                <a16:creationId xmlns:a16="http://schemas.microsoft.com/office/drawing/2014/main" id="{E523F53F-F4C1-42CC-9175-072FAFA14228}"/>
              </a:ext>
            </a:extLst>
          </p:cNvPr>
          <p:cNvGraphicFramePr/>
          <p:nvPr/>
        </p:nvGraphicFramePr>
        <p:xfrm>
          <a:off x="350342" y="2002522"/>
          <a:ext cx="11342375" cy="2579050"/>
        </p:xfrm>
        <a:graphic>
          <a:graphicData uri="http://schemas.openxmlformats.org/drawingml/2006/table">
            <a:tbl>
              <a:tblPr>
                <a:noFill/>
                <a:tableStyleId>{67355A0D-0E42-490B-9217-345E6E0B1B40}</a:tableStyleId>
              </a:tblPr>
              <a:tblGrid>
                <a:gridCol w="113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022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Unaccomplished PAPs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Adjustment Plan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KRA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Unaccomplished Outputs (Gaps)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Target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Target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Reasons for the Gaps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 (Drop, Carry Over, Modify)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Proposed Action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Office-in-Charge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date of Completion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   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80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i="0" u="none" strike="noStrike" cap="none" dirty="0">
                        <a:solidFill>
                          <a:srgbClr val="000000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5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Effective Practices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313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4225" y="1647955"/>
            <a:ext cx="12367288" cy="5842371"/>
            <a:chOff x="0" y="0"/>
            <a:chExt cx="5011120" cy="2367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1120" cy="2367279"/>
            </a:xfrm>
            <a:custGeom>
              <a:avLst/>
              <a:gdLst/>
              <a:ahLst/>
              <a:cxnLst/>
              <a:rect l="l" t="t" r="r" b="b"/>
              <a:pathLst>
                <a:path w="5011120" h="2367279">
                  <a:moveTo>
                    <a:pt x="14241" y="0"/>
                  </a:moveTo>
                  <a:lnTo>
                    <a:pt x="4996879" y="0"/>
                  </a:lnTo>
                  <a:cubicBezTo>
                    <a:pt x="5000656" y="0"/>
                    <a:pt x="5004278" y="1500"/>
                    <a:pt x="5006949" y="4171"/>
                  </a:cubicBezTo>
                  <a:cubicBezTo>
                    <a:pt x="5009620" y="6842"/>
                    <a:pt x="5011120" y="10464"/>
                    <a:pt x="5011120" y="14241"/>
                  </a:cubicBezTo>
                  <a:lnTo>
                    <a:pt x="5011120" y="2353038"/>
                  </a:lnTo>
                  <a:cubicBezTo>
                    <a:pt x="5011120" y="2356815"/>
                    <a:pt x="5009620" y="2360437"/>
                    <a:pt x="5006949" y="2363108"/>
                  </a:cubicBezTo>
                  <a:cubicBezTo>
                    <a:pt x="5004278" y="2365779"/>
                    <a:pt x="5000656" y="2367279"/>
                    <a:pt x="4996879" y="2367279"/>
                  </a:cubicBezTo>
                  <a:lnTo>
                    <a:pt x="14241" y="2367279"/>
                  </a:lnTo>
                  <a:cubicBezTo>
                    <a:pt x="10464" y="2367279"/>
                    <a:pt x="6842" y="2365779"/>
                    <a:pt x="4171" y="2363108"/>
                  </a:cubicBezTo>
                  <a:cubicBezTo>
                    <a:pt x="1500" y="2360437"/>
                    <a:pt x="0" y="2356815"/>
                    <a:pt x="0" y="2353038"/>
                  </a:cubicBezTo>
                  <a:lnTo>
                    <a:pt x="0" y="14241"/>
                  </a:lnTo>
                  <a:cubicBezTo>
                    <a:pt x="0" y="10464"/>
                    <a:pt x="1500" y="6842"/>
                    <a:pt x="4171" y="4171"/>
                  </a:cubicBezTo>
                  <a:cubicBezTo>
                    <a:pt x="6842" y="1500"/>
                    <a:pt x="10464" y="0"/>
                    <a:pt x="14241" y="0"/>
                  </a:cubicBezTo>
                  <a:close/>
                </a:path>
              </a:pathLst>
            </a:custGeom>
            <a:solidFill>
              <a:srgbClr val="06C005">
                <a:alpha val="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11120" cy="2424429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9623016">
            <a:off x="-2511802" y="-1294907"/>
            <a:ext cx="7989963" cy="9236358"/>
            <a:chOff x="0" y="0"/>
            <a:chExt cx="615228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C005">
                <a:alpha val="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009884">
            <a:off x="11571053" y="162605"/>
            <a:ext cx="424019" cy="490164"/>
            <a:chOff x="0" y="0"/>
            <a:chExt cx="61522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C005">
                <a:alpha val="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96717" y="-135858"/>
            <a:ext cx="4777197" cy="900365"/>
            <a:chOff x="0" y="0"/>
            <a:chExt cx="2156295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56295" cy="406400"/>
            </a:xfrm>
            <a:custGeom>
              <a:avLst/>
              <a:gdLst/>
              <a:ahLst/>
              <a:cxnLst/>
              <a:rect l="l" t="t" r="r" b="b"/>
              <a:pathLst>
                <a:path w="2156295" h="406400">
                  <a:moveTo>
                    <a:pt x="1953095" y="0"/>
                  </a:moveTo>
                  <a:cubicBezTo>
                    <a:pt x="2065319" y="0"/>
                    <a:pt x="2156295" y="90976"/>
                    <a:pt x="2156295" y="203200"/>
                  </a:cubicBezTo>
                  <a:cubicBezTo>
                    <a:pt x="2156295" y="315424"/>
                    <a:pt x="2065319" y="406400"/>
                    <a:pt x="195309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6C0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156295" cy="4635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0" y="6097172"/>
            <a:ext cx="907001" cy="903703"/>
          </a:xfrm>
          <a:custGeom>
            <a:avLst/>
            <a:gdLst/>
            <a:ahLst/>
            <a:cxnLst/>
            <a:rect l="l" t="t" r="r" b="b"/>
            <a:pathLst>
              <a:path w="1395386" h="1390312">
                <a:moveTo>
                  <a:pt x="1395386" y="0"/>
                </a:moveTo>
                <a:lnTo>
                  <a:pt x="0" y="0"/>
                </a:lnTo>
                <a:lnTo>
                  <a:pt x="0" y="1390312"/>
                </a:lnTo>
                <a:lnTo>
                  <a:pt x="1395386" y="1390312"/>
                </a:lnTo>
                <a:lnTo>
                  <a:pt x="13953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898843" y="6097172"/>
            <a:ext cx="907001" cy="903703"/>
          </a:xfrm>
          <a:custGeom>
            <a:avLst/>
            <a:gdLst/>
            <a:ahLst/>
            <a:cxnLst/>
            <a:rect l="l" t="t" r="r" b="b"/>
            <a:pathLst>
              <a:path w="1395386" h="1390312">
                <a:moveTo>
                  <a:pt x="1395387" y="0"/>
                </a:moveTo>
                <a:lnTo>
                  <a:pt x="0" y="0"/>
                </a:lnTo>
                <a:lnTo>
                  <a:pt x="0" y="1390312"/>
                </a:lnTo>
                <a:lnTo>
                  <a:pt x="1395387" y="1390312"/>
                </a:lnTo>
                <a:lnTo>
                  <a:pt x="13953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797685" y="6097172"/>
            <a:ext cx="907001" cy="903703"/>
          </a:xfrm>
          <a:custGeom>
            <a:avLst/>
            <a:gdLst/>
            <a:ahLst/>
            <a:cxnLst/>
            <a:rect l="l" t="t" r="r" b="b"/>
            <a:pathLst>
              <a:path w="1395386" h="1390312">
                <a:moveTo>
                  <a:pt x="1395387" y="0"/>
                </a:moveTo>
                <a:lnTo>
                  <a:pt x="0" y="0"/>
                </a:lnTo>
                <a:lnTo>
                  <a:pt x="0" y="1390312"/>
                </a:lnTo>
                <a:lnTo>
                  <a:pt x="1395387" y="1390312"/>
                </a:lnTo>
                <a:lnTo>
                  <a:pt x="13953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6548231" y="5443552"/>
            <a:ext cx="4496415" cy="608890"/>
            <a:chOff x="0" y="0"/>
            <a:chExt cx="2618913" cy="3546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18913" cy="354645"/>
            </a:xfrm>
            <a:custGeom>
              <a:avLst/>
              <a:gdLst/>
              <a:ahLst/>
              <a:cxnLst/>
              <a:rect l="l" t="t" r="r" b="b"/>
              <a:pathLst>
                <a:path w="2618913" h="354645">
                  <a:moveTo>
                    <a:pt x="1309456" y="0"/>
                  </a:moveTo>
                  <a:cubicBezTo>
                    <a:pt x="586264" y="0"/>
                    <a:pt x="0" y="79390"/>
                    <a:pt x="0" y="177322"/>
                  </a:cubicBezTo>
                  <a:cubicBezTo>
                    <a:pt x="0" y="275255"/>
                    <a:pt x="586264" y="354645"/>
                    <a:pt x="1309456" y="354645"/>
                  </a:cubicBezTo>
                  <a:cubicBezTo>
                    <a:pt x="2032649" y="354645"/>
                    <a:pt x="2618913" y="275255"/>
                    <a:pt x="2618913" y="177322"/>
                  </a:cubicBezTo>
                  <a:cubicBezTo>
                    <a:pt x="2618913" y="79390"/>
                    <a:pt x="2032649" y="0"/>
                    <a:pt x="1309456" y="0"/>
                  </a:cubicBezTo>
                  <a:close/>
                </a:path>
              </a:pathLst>
            </a:custGeom>
            <a:solidFill>
              <a:srgbClr val="06C005">
                <a:alpha val="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245523" y="-23902"/>
              <a:ext cx="2127867" cy="345299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7877" y="347380"/>
            <a:ext cx="8731815" cy="127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94360">
              <a:lnSpc>
                <a:spcPts val="5096"/>
              </a:lnSpc>
              <a:spcBef>
                <a:spcPct val="0"/>
              </a:spcBef>
              <a:buClrTx/>
            </a:pPr>
            <a:r>
              <a:rPr lang="en-US" sz="3640" b="1" kern="1200">
                <a:solidFill>
                  <a:srgbClr val="F3FF90"/>
                </a:solidFill>
                <a:latin typeface="Poppins Bold"/>
                <a:ea typeface="Poppins Bold"/>
                <a:cs typeface="Poppins Bold"/>
                <a:sym typeface="Poppins Bold"/>
              </a:rPr>
              <a:t>Monthly Scorecard: Learning Recovery  (Literacy &amp; Numeracy)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7D23652-34CF-4CA1-86F2-49C4476EF51D}"/>
              </a:ext>
            </a:extLst>
          </p:cNvPr>
          <p:cNvGraphicFramePr>
            <a:graphicFrameLocks noGrp="1"/>
          </p:cNvGraphicFramePr>
          <p:nvPr/>
        </p:nvGraphicFramePr>
        <p:xfrm>
          <a:off x="150908" y="1738092"/>
          <a:ext cx="11522504" cy="4676633"/>
        </p:xfrm>
        <a:graphic>
          <a:graphicData uri="http://schemas.openxmlformats.org/drawingml/2006/table">
            <a:tbl>
              <a:tblPr/>
              <a:tblGrid>
                <a:gridCol w="1440313">
                  <a:extLst>
                    <a:ext uri="{9D8B030D-6E8A-4147-A177-3AD203B41FA5}">
                      <a16:colId xmlns:a16="http://schemas.microsoft.com/office/drawing/2014/main" val="3892716538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1272916589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628556882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3245910416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4289778502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1076763359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1780783091"/>
                    </a:ext>
                  </a:extLst>
                </a:gridCol>
                <a:gridCol w="1440313">
                  <a:extLst>
                    <a:ext uri="{9D8B030D-6E8A-4147-A177-3AD203B41FA5}">
                      <a16:colId xmlns:a16="http://schemas.microsoft.com/office/drawing/2014/main" val="2181673289"/>
                    </a:ext>
                  </a:extLst>
                </a:gridCol>
              </a:tblGrid>
              <a:tr h="422747"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Indicator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Definition / What It Measures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Data Source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Target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Current Month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Previous Month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Trend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Remarks / Action Needed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89690"/>
                  </a:ext>
                </a:extLst>
              </a:tr>
              <a:tr h="977601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% of learners at or above grade-level reading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Proportion of learners who meet or exceed expected reading level for their grade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Reading assessment results (Phil-IRI / school tools)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10116"/>
                  </a:ext>
                </a:extLst>
              </a:tr>
              <a:tr h="660541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% of learners meeting numeracy benchmarks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Learners achieving grade-level numeracy competencies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Math assessment / numeracy tests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07757"/>
                  </a:ext>
                </a:extLst>
              </a:tr>
              <a:tr h="977601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Number of learners receiving remediation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Total learners enrolled in reading and numeracy remediation programs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 remediation records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100% of identified learners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4875"/>
                  </a:ext>
                </a:extLst>
              </a:tr>
              <a:tr h="898336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Frequency of reading and numeracy interventions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Number of structured reading/numeracy sessions conducted per month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 intervention logs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 sessions/month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04317"/>
                  </a:ext>
                </a:extLst>
              </a:tr>
              <a:tr h="739807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Overall monthly learning trend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Summary analysis of progress based on all indicators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Division/District analysis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—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—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 dirty="0">
                        <a:effectLst/>
                      </a:endParaRPr>
                    </a:p>
                  </a:txBody>
                  <a:tcPr marL="16621" marR="16621" marT="8310" marB="8310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57980"/>
                  </a:ext>
                </a:extLst>
              </a:tr>
            </a:tbl>
          </a:graphicData>
        </a:graphic>
      </p:graphicFrame>
      <p:sp>
        <p:nvSpPr>
          <p:cNvPr id="23" name="Rectangle 1">
            <a:extLst>
              <a:ext uri="{FF2B5EF4-FFF2-40B4-BE49-F238E27FC236}">
                <a16:creationId xmlns:a16="http://schemas.microsoft.com/office/drawing/2014/main" id="{C5B22A2E-D929-4633-987C-80BB7C54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4" y="1618059"/>
            <a:ext cx="120097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436" tIns="29718" rIns="59436" bIns="29718" numCol="1" anchor="ctr" anchorCtr="0" compatLnSpc="1">
            <a:prstTxWarp prst="textNoShape">
              <a:avLst/>
            </a:prstTxWarp>
            <a:spAutoFit/>
          </a:bodyPr>
          <a:lstStyle/>
          <a:p>
            <a:pPr defTabSz="594360">
              <a:buClrTx/>
            </a:pPr>
            <a:endParaRPr lang="en-PH" sz="117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5AA25C-581A-45F1-853D-E0E9A9C4384B}"/>
              </a:ext>
            </a:extLst>
          </p:cNvPr>
          <p:cNvSpPr txBox="1"/>
          <p:nvPr/>
        </p:nvSpPr>
        <p:spPr>
          <a:xfrm>
            <a:off x="7182998" y="176617"/>
            <a:ext cx="386164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highlight>
                  <a:srgbClr val="FFFF00"/>
                </a:highlight>
              </a:rPr>
              <a:t>Insert Drive Link of the MOVs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91361"/>
              </p:ext>
            </p:extLst>
          </p:nvPr>
        </p:nvGraphicFramePr>
        <p:xfrm>
          <a:off x="443427" y="1222536"/>
          <a:ext cx="11176615" cy="5270672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2:  Implemented SIP through the Annual Implementation Plan (AIP).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07966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74" y="1647955"/>
            <a:ext cx="12286265" cy="4253216"/>
            <a:chOff x="0" y="0"/>
            <a:chExt cx="4978290" cy="17233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8290" cy="1723367"/>
            </a:xfrm>
            <a:custGeom>
              <a:avLst/>
              <a:gdLst/>
              <a:ahLst/>
              <a:cxnLst/>
              <a:rect l="l" t="t" r="r" b="b"/>
              <a:pathLst>
                <a:path w="4978290" h="1723367">
                  <a:moveTo>
                    <a:pt x="14335" y="0"/>
                  </a:moveTo>
                  <a:lnTo>
                    <a:pt x="4963955" y="0"/>
                  </a:lnTo>
                  <a:cubicBezTo>
                    <a:pt x="4967757" y="0"/>
                    <a:pt x="4971403" y="1510"/>
                    <a:pt x="4974092" y="4199"/>
                  </a:cubicBezTo>
                  <a:cubicBezTo>
                    <a:pt x="4976780" y="6887"/>
                    <a:pt x="4978290" y="10533"/>
                    <a:pt x="4978290" y="14335"/>
                  </a:cubicBezTo>
                  <a:lnTo>
                    <a:pt x="4978290" y="1709032"/>
                  </a:lnTo>
                  <a:cubicBezTo>
                    <a:pt x="4978290" y="1712833"/>
                    <a:pt x="4976780" y="1716480"/>
                    <a:pt x="4974092" y="1719168"/>
                  </a:cubicBezTo>
                  <a:cubicBezTo>
                    <a:pt x="4971403" y="1721857"/>
                    <a:pt x="4967757" y="1723367"/>
                    <a:pt x="4963955" y="1723367"/>
                  </a:cubicBezTo>
                  <a:lnTo>
                    <a:pt x="14335" y="1723367"/>
                  </a:lnTo>
                  <a:cubicBezTo>
                    <a:pt x="10533" y="1723367"/>
                    <a:pt x="6887" y="1721857"/>
                    <a:pt x="4199" y="1719168"/>
                  </a:cubicBezTo>
                  <a:cubicBezTo>
                    <a:pt x="1510" y="1716480"/>
                    <a:pt x="0" y="1712833"/>
                    <a:pt x="0" y="1709032"/>
                  </a:cubicBezTo>
                  <a:lnTo>
                    <a:pt x="0" y="14335"/>
                  </a:lnTo>
                  <a:cubicBezTo>
                    <a:pt x="0" y="10533"/>
                    <a:pt x="1510" y="6887"/>
                    <a:pt x="4199" y="4199"/>
                  </a:cubicBezTo>
                  <a:cubicBezTo>
                    <a:pt x="6887" y="1510"/>
                    <a:pt x="10533" y="0"/>
                    <a:pt x="14335" y="0"/>
                  </a:cubicBezTo>
                  <a:close/>
                </a:path>
              </a:pathLst>
            </a:custGeom>
            <a:solidFill>
              <a:srgbClr val="06D001">
                <a:alpha val="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8290" cy="1780517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9623016">
            <a:off x="-2511802" y="-1294907"/>
            <a:ext cx="7989963" cy="9236358"/>
            <a:chOff x="0" y="0"/>
            <a:chExt cx="615228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D001">
                <a:alpha val="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009884">
            <a:off x="11571053" y="162605"/>
            <a:ext cx="424019" cy="490164"/>
            <a:chOff x="0" y="0"/>
            <a:chExt cx="61522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D001">
                <a:alpha val="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96717" y="-135858"/>
            <a:ext cx="4777197" cy="900365"/>
            <a:chOff x="0" y="0"/>
            <a:chExt cx="2156295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56295" cy="406400"/>
            </a:xfrm>
            <a:custGeom>
              <a:avLst/>
              <a:gdLst/>
              <a:ahLst/>
              <a:cxnLst/>
              <a:rect l="l" t="t" r="r" b="b"/>
              <a:pathLst>
                <a:path w="2156295" h="406400">
                  <a:moveTo>
                    <a:pt x="1953095" y="0"/>
                  </a:moveTo>
                  <a:cubicBezTo>
                    <a:pt x="2065319" y="0"/>
                    <a:pt x="2156295" y="90976"/>
                    <a:pt x="2156295" y="203200"/>
                  </a:cubicBezTo>
                  <a:cubicBezTo>
                    <a:pt x="2156295" y="315424"/>
                    <a:pt x="2065319" y="406400"/>
                    <a:pt x="195309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6D00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156295" cy="4635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7376300" y="5466616"/>
            <a:ext cx="943411" cy="2674620"/>
          </a:xfrm>
          <a:custGeom>
            <a:avLst/>
            <a:gdLst/>
            <a:ahLst/>
            <a:cxnLst/>
            <a:rect l="l" t="t" r="r" b="b"/>
            <a:pathLst>
              <a:path w="1451402" h="4114800">
                <a:moveTo>
                  <a:pt x="0" y="0"/>
                </a:moveTo>
                <a:lnTo>
                  <a:pt x="1451403" y="0"/>
                </a:lnTo>
                <a:lnTo>
                  <a:pt x="14514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0745" y="302436"/>
            <a:ext cx="6888873" cy="127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94360">
              <a:lnSpc>
                <a:spcPts val="5096"/>
              </a:lnSpc>
              <a:spcBef>
                <a:spcPct val="0"/>
              </a:spcBef>
              <a:buClrTx/>
            </a:pPr>
            <a:r>
              <a:rPr lang="en-US" sz="3640" b="1" kern="1200">
                <a:solidFill>
                  <a:srgbClr val="F3FF90"/>
                </a:solidFill>
                <a:latin typeface="Poppins Bold"/>
                <a:ea typeface="Poppins Bold"/>
                <a:cs typeface="Poppins Bold"/>
                <a:sym typeface="Poppins Bold"/>
              </a:rPr>
              <a:t>Monthly Scorecard: Teacher Support &amp; Welfare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CF38430-8CC6-4E1B-B4F8-57A88EA57F1E}"/>
              </a:ext>
            </a:extLst>
          </p:cNvPr>
          <p:cNvGraphicFramePr>
            <a:graphicFrameLocks noGrp="1"/>
          </p:cNvGraphicFramePr>
          <p:nvPr/>
        </p:nvGraphicFramePr>
        <p:xfrm>
          <a:off x="250745" y="1628069"/>
          <a:ext cx="11323168" cy="5210064"/>
        </p:xfrm>
        <a:graphic>
          <a:graphicData uri="http://schemas.openxmlformats.org/drawingml/2006/table">
            <a:tbl>
              <a:tblPr/>
              <a:tblGrid>
                <a:gridCol w="1415396">
                  <a:extLst>
                    <a:ext uri="{9D8B030D-6E8A-4147-A177-3AD203B41FA5}">
                      <a16:colId xmlns:a16="http://schemas.microsoft.com/office/drawing/2014/main" val="1184282132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3296364291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1731108120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2838202982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927061432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1996356306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733710264"/>
                    </a:ext>
                  </a:extLst>
                </a:gridCol>
                <a:gridCol w="1415396">
                  <a:extLst>
                    <a:ext uri="{9D8B030D-6E8A-4147-A177-3AD203B41FA5}">
                      <a16:colId xmlns:a16="http://schemas.microsoft.com/office/drawing/2014/main" val="3170027799"/>
                    </a:ext>
                  </a:extLst>
                </a:gridCol>
              </a:tblGrid>
              <a:tr h="371626"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Indicator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Definition / What It Measures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Data Source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Target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Current Month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Previous Month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Trend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Remarks / Action Needed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2286"/>
                  </a:ext>
                </a:extLst>
              </a:tr>
              <a:tr h="89762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% reduction in non-teaching tasks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Decrease in administrative and non-instructional tasks assigned to teachers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Task mapping / school reports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 reduction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71298"/>
                  </a:ext>
                </a:extLst>
              </a:tr>
              <a:tr h="89762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Number of teachers receiving coaching/mentoring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Teachers provided with classroom-based coaching, mentoring, or peer support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Coaching logs / LAC records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 teachers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 dirty="0">
                        <a:effectLst/>
                      </a:endParaRP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42472"/>
                  </a:ext>
                </a:extLst>
              </a:tr>
              <a:tr h="906550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INSET &amp; LAC relevance rating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Average teacher satisfaction rating on relevance and usefulness of INSET/LAC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Teacher feedback surveys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 / 5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/ 5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/ 5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15174"/>
                  </a:ext>
                </a:extLst>
              </a:tr>
              <a:tr h="76267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Teacher attendance rate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Percentage of teachers present and engaged during school days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Attendance records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27952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Teacher morale indicator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Qualitative/quantitative indicator of motivation and well-being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Survey / school head observation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Positive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—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—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21844"/>
                  </a:ext>
                </a:extLst>
              </a:tr>
              <a:tr h="560247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Support actions implemented this month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Specific support interventions provided to teachers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 &amp; district action logs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100% planned actions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actions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actions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 dirty="0">
                        <a:effectLst/>
                      </a:endParaRPr>
                    </a:p>
                  </a:txBody>
                  <a:tcPr marL="15010" marR="15010" marT="7505" marB="7505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72758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F5A874C4-B19E-4725-90E7-C60436E1E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923" y="870170"/>
            <a:ext cx="120097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436" tIns="29718" rIns="59436" bIns="29718" numCol="1" anchor="ctr" anchorCtr="0" compatLnSpc="1">
            <a:prstTxWarp prst="textNoShape">
              <a:avLst/>
            </a:prstTxWarp>
            <a:spAutoFit/>
          </a:bodyPr>
          <a:lstStyle/>
          <a:p>
            <a:pPr defTabSz="594360">
              <a:buClrTx/>
            </a:pPr>
            <a:endParaRPr lang="en-PH" sz="117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5128E-CF0F-4EC6-8842-A23CD1F09F56}"/>
              </a:ext>
            </a:extLst>
          </p:cNvPr>
          <p:cNvSpPr txBox="1"/>
          <p:nvPr/>
        </p:nvSpPr>
        <p:spPr>
          <a:xfrm>
            <a:off x="7182998" y="176617"/>
            <a:ext cx="386164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highlight>
                  <a:srgbClr val="FFFF00"/>
                </a:highlight>
              </a:rPr>
              <a:t>Insert Drive Link of the MOVs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74" y="1647955"/>
            <a:ext cx="12286265" cy="4253216"/>
            <a:chOff x="0" y="0"/>
            <a:chExt cx="4978290" cy="17233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8290" cy="1723367"/>
            </a:xfrm>
            <a:custGeom>
              <a:avLst/>
              <a:gdLst/>
              <a:ahLst/>
              <a:cxnLst/>
              <a:rect l="l" t="t" r="r" b="b"/>
              <a:pathLst>
                <a:path w="4978290" h="1723367">
                  <a:moveTo>
                    <a:pt x="14335" y="0"/>
                  </a:moveTo>
                  <a:lnTo>
                    <a:pt x="4963955" y="0"/>
                  </a:lnTo>
                  <a:cubicBezTo>
                    <a:pt x="4967757" y="0"/>
                    <a:pt x="4971403" y="1510"/>
                    <a:pt x="4974092" y="4199"/>
                  </a:cubicBezTo>
                  <a:cubicBezTo>
                    <a:pt x="4976780" y="6887"/>
                    <a:pt x="4978290" y="10533"/>
                    <a:pt x="4978290" y="14335"/>
                  </a:cubicBezTo>
                  <a:lnTo>
                    <a:pt x="4978290" y="1709032"/>
                  </a:lnTo>
                  <a:cubicBezTo>
                    <a:pt x="4978290" y="1712833"/>
                    <a:pt x="4976780" y="1716480"/>
                    <a:pt x="4974092" y="1719168"/>
                  </a:cubicBezTo>
                  <a:cubicBezTo>
                    <a:pt x="4971403" y="1721857"/>
                    <a:pt x="4967757" y="1723367"/>
                    <a:pt x="4963955" y="1723367"/>
                  </a:cubicBezTo>
                  <a:lnTo>
                    <a:pt x="14335" y="1723367"/>
                  </a:lnTo>
                  <a:cubicBezTo>
                    <a:pt x="10533" y="1723367"/>
                    <a:pt x="6887" y="1721857"/>
                    <a:pt x="4199" y="1719168"/>
                  </a:cubicBezTo>
                  <a:cubicBezTo>
                    <a:pt x="1510" y="1716480"/>
                    <a:pt x="0" y="1712833"/>
                    <a:pt x="0" y="1709032"/>
                  </a:cubicBezTo>
                  <a:lnTo>
                    <a:pt x="0" y="14335"/>
                  </a:lnTo>
                  <a:cubicBezTo>
                    <a:pt x="0" y="10533"/>
                    <a:pt x="1510" y="6887"/>
                    <a:pt x="4199" y="4199"/>
                  </a:cubicBezTo>
                  <a:cubicBezTo>
                    <a:pt x="6887" y="1510"/>
                    <a:pt x="10533" y="0"/>
                    <a:pt x="14335" y="0"/>
                  </a:cubicBezTo>
                  <a:close/>
                </a:path>
              </a:pathLst>
            </a:custGeom>
            <a:solidFill>
              <a:srgbClr val="06D001">
                <a:alpha val="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8290" cy="1780517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9623016">
            <a:off x="-2511802" y="-1294907"/>
            <a:ext cx="7989963" cy="9236358"/>
            <a:chOff x="0" y="0"/>
            <a:chExt cx="615228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D001">
                <a:alpha val="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009884">
            <a:off x="11571053" y="162605"/>
            <a:ext cx="424019" cy="490164"/>
            <a:chOff x="0" y="0"/>
            <a:chExt cx="61522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D001">
                <a:alpha val="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43600" y="4558472"/>
            <a:ext cx="5705679" cy="772645"/>
            <a:chOff x="0" y="0"/>
            <a:chExt cx="2618913" cy="3546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18913" cy="354645"/>
            </a:xfrm>
            <a:custGeom>
              <a:avLst/>
              <a:gdLst/>
              <a:ahLst/>
              <a:cxnLst/>
              <a:rect l="l" t="t" r="r" b="b"/>
              <a:pathLst>
                <a:path w="2618913" h="354645">
                  <a:moveTo>
                    <a:pt x="1309456" y="0"/>
                  </a:moveTo>
                  <a:cubicBezTo>
                    <a:pt x="586264" y="0"/>
                    <a:pt x="0" y="79390"/>
                    <a:pt x="0" y="177322"/>
                  </a:cubicBezTo>
                  <a:cubicBezTo>
                    <a:pt x="0" y="275255"/>
                    <a:pt x="586264" y="354645"/>
                    <a:pt x="1309456" y="354645"/>
                  </a:cubicBezTo>
                  <a:cubicBezTo>
                    <a:pt x="2032649" y="354645"/>
                    <a:pt x="2618913" y="275255"/>
                    <a:pt x="2618913" y="177322"/>
                  </a:cubicBezTo>
                  <a:cubicBezTo>
                    <a:pt x="2618913" y="79390"/>
                    <a:pt x="2032649" y="0"/>
                    <a:pt x="1309456" y="0"/>
                  </a:cubicBezTo>
                  <a:close/>
                </a:path>
              </a:pathLst>
            </a:custGeom>
            <a:solidFill>
              <a:srgbClr val="06D001">
                <a:alpha val="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245523" y="-23902"/>
              <a:ext cx="2127867" cy="345299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7376300" y="5466616"/>
            <a:ext cx="943411" cy="2674620"/>
          </a:xfrm>
          <a:custGeom>
            <a:avLst/>
            <a:gdLst/>
            <a:ahLst/>
            <a:cxnLst/>
            <a:rect l="l" t="t" r="r" b="b"/>
            <a:pathLst>
              <a:path w="1451402" h="4114800">
                <a:moveTo>
                  <a:pt x="0" y="0"/>
                </a:moveTo>
                <a:lnTo>
                  <a:pt x="1451403" y="0"/>
                </a:lnTo>
                <a:lnTo>
                  <a:pt x="14514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04311" y="340568"/>
            <a:ext cx="11444967" cy="159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94360">
              <a:lnSpc>
                <a:spcPts val="6369"/>
              </a:lnSpc>
              <a:spcBef>
                <a:spcPct val="0"/>
              </a:spcBef>
              <a:buClrTx/>
            </a:pPr>
            <a:r>
              <a:rPr lang="en-US" sz="4549" b="1" kern="1200">
                <a:solidFill>
                  <a:srgbClr val="F3FF90"/>
                </a:solidFill>
                <a:latin typeface="Poppins Bold"/>
                <a:ea typeface="Poppins Bold"/>
                <a:cs typeface="Poppins Bold"/>
                <a:sym typeface="Poppins Bold"/>
              </a:rPr>
              <a:t>Monthly Scorecard: School Leadership &amp; Governance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F547198-0AD3-4375-87B5-60B739E47D1E}"/>
              </a:ext>
            </a:extLst>
          </p:cNvPr>
          <p:cNvGraphicFramePr>
            <a:graphicFrameLocks noGrp="1"/>
          </p:cNvGraphicFramePr>
          <p:nvPr/>
        </p:nvGraphicFramePr>
        <p:xfrm>
          <a:off x="237922" y="1851080"/>
          <a:ext cx="11411360" cy="5279152"/>
        </p:xfrm>
        <a:graphic>
          <a:graphicData uri="http://schemas.openxmlformats.org/drawingml/2006/table">
            <a:tbl>
              <a:tblPr/>
              <a:tblGrid>
                <a:gridCol w="1426420">
                  <a:extLst>
                    <a:ext uri="{9D8B030D-6E8A-4147-A177-3AD203B41FA5}">
                      <a16:colId xmlns:a16="http://schemas.microsoft.com/office/drawing/2014/main" val="1954355815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2815872799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1813148209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3716975139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1151517087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3930964704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3448114910"/>
                    </a:ext>
                  </a:extLst>
                </a:gridCol>
                <a:gridCol w="1426420">
                  <a:extLst>
                    <a:ext uri="{9D8B030D-6E8A-4147-A177-3AD203B41FA5}">
                      <a16:colId xmlns:a16="http://schemas.microsoft.com/office/drawing/2014/main" val="2313663437"/>
                    </a:ext>
                  </a:extLst>
                </a:gridCol>
              </a:tblGrid>
              <a:tr h="369988"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Indicator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Definition / What It Measures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Data Source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Target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Current Month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Previous Month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Trend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Remarks / Action Needed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27513"/>
                  </a:ext>
                </a:extLst>
              </a:tr>
              <a:tr h="933945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% of schools with SIP/AIP aligned to learner data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Proportion of schools whose SIP/AIP targets are based on current learner performance data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SIP/AIP review reports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100%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68169"/>
                  </a:ext>
                </a:extLst>
              </a:tr>
              <a:tr h="803627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Number of instructional walkthroughs conducted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Total classroom observations focused on instruction and learner engagement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Walkthrough logs (PSDS/EPS)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 per month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82179"/>
                  </a:ext>
                </a:extLst>
              </a:tr>
              <a:tr h="90491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Issues raised vs. issues resolved in MANCOM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Comparison of concerns elevated in MANCOM against those resolved within the month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MANCOM minutes and action tracker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 resolution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/ ___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/ ___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19464"/>
                  </a:ext>
                </a:extLst>
              </a:tr>
              <a:tr h="548296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Timeliness of reports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Percentage of required reports submitted on or before deadline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Report submission tracker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 on time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85795"/>
                  </a:ext>
                </a:extLst>
              </a:tr>
              <a:tr h="726604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Timeliness of decisions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Percentage of decisions acted upon within agreed timelines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MANCOM decision log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29448"/>
                  </a:ext>
                </a:extLst>
              </a:tr>
              <a:tr h="726604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Leadership actions for next month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Specific leadership interventions planned based on scorecard results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MANCOM action plan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100% identified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actions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actions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 dirty="0">
                        <a:effectLst/>
                      </a:endParaRPr>
                    </a:p>
                  </a:txBody>
                  <a:tcPr marL="13372" marR="13372" marT="6686" marB="6686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88677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A3E25302-3864-4BD7-949B-6B64057F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218" y="1234422"/>
            <a:ext cx="120097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436" tIns="29718" rIns="59436" bIns="29718" numCol="1" anchor="ctr" anchorCtr="0" compatLnSpc="1">
            <a:prstTxWarp prst="textNoShape">
              <a:avLst/>
            </a:prstTxWarp>
            <a:spAutoFit/>
          </a:bodyPr>
          <a:lstStyle/>
          <a:p>
            <a:pPr defTabSz="594360">
              <a:buClrTx/>
            </a:pPr>
            <a:endParaRPr lang="en-PH" sz="117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5E0B8-D122-4A4A-AA8C-5E045F6BCA8F}"/>
              </a:ext>
            </a:extLst>
          </p:cNvPr>
          <p:cNvSpPr txBox="1"/>
          <p:nvPr/>
        </p:nvSpPr>
        <p:spPr>
          <a:xfrm>
            <a:off x="7182998" y="176617"/>
            <a:ext cx="386164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highlight>
                  <a:srgbClr val="FFFF00"/>
                </a:highlight>
              </a:rPr>
              <a:t>Insert Drive Link of the MOVs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73" y="1647955"/>
            <a:ext cx="5506490" cy="5656633"/>
            <a:chOff x="0" y="0"/>
            <a:chExt cx="2231183" cy="2292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183" cy="2292020"/>
            </a:xfrm>
            <a:custGeom>
              <a:avLst/>
              <a:gdLst/>
              <a:ahLst/>
              <a:cxnLst/>
              <a:rect l="l" t="t" r="r" b="b"/>
              <a:pathLst>
                <a:path w="2231183" h="2292020">
                  <a:moveTo>
                    <a:pt x="31986" y="0"/>
                  </a:moveTo>
                  <a:lnTo>
                    <a:pt x="2199198" y="0"/>
                  </a:lnTo>
                  <a:cubicBezTo>
                    <a:pt x="2216863" y="0"/>
                    <a:pt x="2231183" y="14320"/>
                    <a:pt x="2231183" y="31986"/>
                  </a:cubicBezTo>
                  <a:lnTo>
                    <a:pt x="2231183" y="2260034"/>
                  </a:lnTo>
                  <a:cubicBezTo>
                    <a:pt x="2231183" y="2277699"/>
                    <a:pt x="2216863" y="2292020"/>
                    <a:pt x="2199198" y="2292020"/>
                  </a:cubicBezTo>
                  <a:lnTo>
                    <a:pt x="31986" y="2292020"/>
                  </a:lnTo>
                  <a:cubicBezTo>
                    <a:pt x="14320" y="2292020"/>
                    <a:pt x="0" y="2277699"/>
                    <a:pt x="0" y="2260034"/>
                  </a:cubicBezTo>
                  <a:lnTo>
                    <a:pt x="0" y="31986"/>
                  </a:lnTo>
                  <a:cubicBezTo>
                    <a:pt x="0" y="14320"/>
                    <a:pt x="14320" y="0"/>
                    <a:pt x="31986" y="0"/>
                  </a:cubicBezTo>
                  <a:close/>
                </a:path>
              </a:pathLst>
            </a:custGeom>
            <a:solidFill>
              <a:srgbClr val="06C005">
                <a:alpha val="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231183" cy="234917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9623016">
            <a:off x="-2511802" y="-1294907"/>
            <a:ext cx="7989963" cy="9236358"/>
            <a:chOff x="0" y="0"/>
            <a:chExt cx="615228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C005">
                <a:alpha val="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009884">
            <a:off x="11571053" y="162605"/>
            <a:ext cx="424019" cy="490164"/>
            <a:chOff x="0" y="0"/>
            <a:chExt cx="61522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C005">
                <a:alpha val="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0" y="6097172"/>
            <a:ext cx="907001" cy="903703"/>
          </a:xfrm>
          <a:custGeom>
            <a:avLst/>
            <a:gdLst/>
            <a:ahLst/>
            <a:cxnLst/>
            <a:rect l="l" t="t" r="r" b="b"/>
            <a:pathLst>
              <a:path w="1395386" h="1390312">
                <a:moveTo>
                  <a:pt x="1395386" y="0"/>
                </a:moveTo>
                <a:lnTo>
                  <a:pt x="0" y="0"/>
                </a:lnTo>
                <a:lnTo>
                  <a:pt x="0" y="1390312"/>
                </a:lnTo>
                <a:lnTo>
                  <a:pt x="1395386" y="1390312"/>
                </a:lnTo>
                <a:lnTo>
                  <a:pt x="13953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898843" y="6097172"/>
            <a:ext cx="907001" cy="903703"/>
          </a:xfrm>
          <a:custGeom>
            <a:avLst/>
            <a:gdLst/>
            <a:ahLst/>
            <a:cxnLst/>
            <a:rect l="l" t="t" r="r" b="b"/>
            <a:pathLst>
              <a:path w="1395386" h="1390312">
                <a:moveTo>
                  <a:pt x="1395387" y="0"/>
                </a:moveTo>
                <a:lnTo>
                  <a:pt x="0" y="0"/>
                </a:lnTo>
                <a:lnTo>
                  <a:pt x="0" y="1390312"/>
                </a:lnTo>
                <a:lnTo>
                  <a:pt x="1395387" y="1390312"/>
                </a:lnTo>
                <a:lnTo>
                  <a:pt x="13953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797685" y="6097172"/>
            <a:ext cx="907001" cy="903703"/>
          </a:xfrm>
          <a:custGeom>
            <a:avLst/>
            <a:gdLst/>
            <a:ahLst/>
            <a:cxnLst/>
            <a:rect l="l" t="t" r="r" b="b"/>
            <a:pathLst>
              <a:path w="1395386" h="1390312">
                <a:moveTo>
                  <a:pt x="1395387" y="0"/>
                </a:moveTo>
                <a:lnTo>
                  <a:pt x="0" y="0"/>
                </a:lnTo>
                <a:lnTo>
                  <a:pt x="0" y="1390312"/>
                </a:lnTo>
                <a:lnTo>
                  <a:pt x="1395387" y="1390312"/>
                </a:lnTo>
                <a:lnTo>
                  <a:pt x="13953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383" y="279114"/>
            <a:ext cx="9844011" cy="164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94360">
              <a:lnSpc>
                <a:spcPts val="6552"/>
              </a:lnSpc>
              <a:spcBef>
                <a:spcPct val="0"/>
              </a:spcBef>
              <a:buClrTx/>
            </a:pPr>
            <a:r>
              <a:rPr lang="en-US" sz="4680" b="1" kern="1200">
                <a:solidFill>
                  <a:srgbClr val="F3FF90"/>
                </a:solidFill>
                <a:latin typeface="Poppins Bold"/>
                <a:ea typeface="Poppins Bold"/>
                <a:cs typeface="Poppins Bold"/>
                <a:sym typeface="Poppins Bold"/>
              </a:rPr>
              <a:t>Monthly Scorecard: Learning Environment &amp; Infrastructure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778573F-B222-4D1B-9CD4-B329658F8A08}"/>
              </a:ext>
            </a:extLst>
          </p:cNvPr>
          <p:cNvGraphicFramePr>
            <a:graphicFrameLocks noGrp="1"/>
          </p:cNvGraphicFramePr>
          <p:nvPr/>
        </p:nvGraphicFramePr>
        <p:xfrm>
          <a:off x="123660" y="1885131"/>
          <a:ext cx="11549752" cy="4976683"/>
        </p:xfrm>
        <a:graphic>
          <a:graphicData uri="http://schemas.openxmlformats.org/drawingml/2006/table">
            <a:tbl>
              <a:tblPr/>
              <a:tblGrid>
                <a:gridCol w="1443719">
                  <a:extLst>
                    <a:ext uri="{9D8B030D-6E8A-4147-A177-3AD203B41FA5}">
                      <a16:colId xmlns:a16="http://schemas.microsoft.com/office/drawing/2014/main" val="4155759618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179939053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225820574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634553378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1384819551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390591587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3990608556"/>
                    </a:ext>
                  </a:extLst>
                </a:gridCol>
                <a:gridCol w="1443719">
                  <a:extLst>
                    <a:ext uri="{9D8B030D-6E8A-4147-A177-3AD203B41FA5}">
                      <a16:colId xmlns:a16="http://schemas.microsoft.com/office/drawing/2014/main" val="2475885371"/>
                    </a:ext>
                  </a:extLst>
                </a:gridCol>
              </a:tblGrid>
              <a:tr h="471166"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Indicator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Definition / What It Measures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Data Source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Target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Current Month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Previous Month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Trend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 b="1">
                          <a:effectLst/>
                        </a:rPr>
                        <a:t>Remarks / Priority Action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857328"/>
                  </a:ext>
                </a:extLst>
              </a:tr>
              <a:tr h="64785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Classroom–pupil ratio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Average number of learners per classroom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 inventory / EBEIS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≤ ___ : 1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: 1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: 1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92979"/>
                  </a:ext>
                </a:extLst>
              </a:tr>
              <a:tr h="736196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% of classrooms needing repair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Proportion of classrooms requiring minor or major repair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 facilities assessment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≤ 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84557"/>
                  </a:ext>
                </a:extLst>
              </a:tr>
              <a:tr h="824539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Internet availability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Percentage of schools with functional internet connection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ICT / school reports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100%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337826"/>
                  </a:ext>
                </a:extLst>
              </a:tr>
              <a:tr h="64785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Electricity availability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Percentage of schools with stable electricity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 utilities report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100%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___%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85564"/>
                  </a:ext>
                </a:extLst>
              </a:tr>
              <a:tr h="912882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LGU-supported infrastructure actions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Number of infrastructure projects supported by LGUs this month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LGU–DepEd coordination reports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≥ ___ actions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>
                        <a:effectLst/>
                      </a:endParaRP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287431"/>
                  </a:ext>
                </a:extLst>
              </a:tr>
              <a:tr h="736196"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Priority schools for intervention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Schools identified for immediate infrastructure support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Division/SGOD analysis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All identified covered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schools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___ schools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200">
                          <a:effectLst/>
                        </a:rPr>
                        <a:t>Improving / Stable / Declining</a:t>
                      </a: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200" dirty="0">
                        <a:effectLst/>
                      </a:endParaRPr>
                    </a:p>
                  </a:txBody>
                  <a:tcPr marL="17408" marR="17408" marT="8704" marB="8704" anchor="ctr">
                    <a:lnL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EC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47899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9A511E9D-95DF-47F6-833A-7BA17718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608" y="1234422"/>
            <a:ext cx="120097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436" tIns="29718" rIns="59436" bIns="29718" numCol="1" anchor="ctr" anchorCtr="0" compatLnSpc="1">
            <a:prstTxWarp prst="textNoShape">
              <a:avLst/>
            </a:prstTxWarp>
            <a:spAutoFit/>
          </a:bodyPr>
          <a:lstStyle/>
          <a:p>
            <a:pPr defTabSz="594360">
              <a:buClrTx/>
            </a:pPr>
            <a:endParaRPr lang="en-PH" sz="117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D6B8A-3B6A-48CF-8AED-7D7FB32700E0}"/>
              </a:ext>
            </a:extLst>
          </p:cNvPr>
          <p:cNvSpPr txBox="1"/>
          <p:nvPr/>
        </p:nvSpPr>
        <p:spPr>
          <a:xfrm>
            <a:off x="7182998" y="176617"/>
            <a:ext cx="386164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highlight>
                  <a:srgbClr val="FFFF00"/>
                </a:highlight>
              </a:rPr>
              <a:t>Insert Drive Link of the MOVs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74" y="1647955"/>
            <a:ext cx="12286265" cy="4253216"/>
            <a:chOff x="0" y="0"/>
            <a:chExt cx="4978290" cy="17233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8290" cy="1723367"/>
            </a:xfrm>
            <a:custGeom>
              <a:avLst/>
              <a:gdLst/>
              <a:ahLst/>
              <a:cxnLst/>
              <a:rect l="l" t="t" r="r" b="b"/>
              <a:pathLst>
                <a:path w="4978290" h="1723367">
                  <a:moveTo>
                    <a:pt x="14335" y="0"/>
                  </a:moveTo>
                  <a:lnTo>
                    <a:pt x="4963955" y="0"/>
                  </a:lnTo>
                  <a:cubicBezTo>
                    <a:pt x="4967757" y="0"/>
                    <a:pt x="4971403" y="1510"/>
                    <a:pt x="4974092" y="4199"/>
                  </a:cubicBezTo>
                  <a:cubicBezTo>
                    <a:pt x="4976780" y="6887"/>
                    <a:pt x="4978290" y="10533"/>
                    <a:pt x="4978290" y="14335"/>
                  </a:cubicBezTo>
                  <a:lnTo>
                    <a:pt x="4978290" y="1709032"/>
                  </a:lnTo>
                  <a:cubicBezTo>
                    <a:pt x="4978290" y="1712833"/>
                    <a:pt x="4976780" y="1716480"/>
                    <a:pt x="4974092" y="1719168"/>
                  </a:cubicBezTo>
                  <a:cubicBezTo>
                    <a:pt x="4971403" y="1721857"/>
                    <a:pt x="4967757" y="1723367"/>
                    <a:pt x="4963955" y="1723367"/>
                  </a:cubicBezTo>
                  <a:lnTo>
                    <a:pt x="14335" y="1723367"/>
                  </a:lnTo>
                  <a:cubicBezTo>
                    <a:pt x="10533" y="1723367"/>
                    <a:pt x="6887" y="1721857"/>
                    <a:pt x="4199" y="1719168"/>
                  </a:cubicBezTo>
                  <a:cubicBezTo>
                    <a:pt x="1510" y="1716480"/>
                    <a:pt x="0" y="1712833"/>
                    <a:pt x="0" y="1709032"/>
                  </a:cubicBezTo>
                  <a:lnTo>
                    <a:pt x="0" y="14335"/>
                  </a:lnTo>
                  <a:cubicBezTo>
                    <a:pt x="0" y="10533"/>
                    <a:pt x="1510" y="6887"/>
                    <a:pt x="4199" y="4199"/>
                  </a:cubicBezTo>
                  <a:cubicBezTo>
                    <a:pt x="6887" y="1510"/>
                    <a:pt x="10533" y="0"/>
                    <a:pt x="14335" y="0"/>
                  </a:cubicBezTo>
                  <a:close/>
                </a:path>
              </a:pathLst>
            </a:custGeom>
            <a:solidFill>
              <a:srgbClr val="06D001">
                <a:alpha val="980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8290" cy="1780517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9623016">
            <a:off x="-2511802" y="-1294907"/>
            <a:ext cx="7989963" cy="9236358"/>
            <a:chOff x="0" y="0"/>
            <a:chExt cx="615228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D001">
                <a:alpha val="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4009884">
            <a:off x="11571053" y="162605"/>
            <a:ext cx="424019" cy="490164"/>
            <a:chOff x="0" y="0"/>
            <a:chExt cx="615228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5228" cy="711200"/>
            </a:xfrm>
            <a:custGeom>
              <a:avLst/>
              <a:gdLst/>
              <a:ahLst/>
              <a:cxnLst/>
              <a:rect l="l" t="t" r="r" b="b"/>
              <a:pathLst>
                <a:path w="615228" h="711200">
                  <a:moveTo>
                    <a:pt x="307614" y="0"/>
                  </a:moveTo>
                  <a:lnTo>
                    <a:pt x="615228" y="711200"/>
                  </a:lnTo>
                  <a:lnTo>
                    <a:pt x="0" y="711200"/>
                  </a:lnTo>
                  <a:lnTo>
                    <a:pt x="307614" y="0"/>
                  </a:lnTo>
                  <a:close/>
                </a:path>
              </a:pathLst>
            </a:custGeom>
            <a:solidFill>
              <a:srgbClr val="06D001">
                <a:alpha val="6667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96129" y="273050"/>
              <a:ext cx="422969" cy="387350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43600" y="4558472"/>
            <a:ext cx="5705679" cy="772645"/>
            <a:chOff x="0" y="0"/>
            <a:chExt cx="2618913" cy="3546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18913" cy="354645"/>
            </a:xfrm>
            <a:custGeom>
              <a:avLst/>
              <a:gdLst/>
              <a:ahLst/>
              <a:cxnLst/>
              <a:rect l="l" t="t" r="r" b="b"/>
              <a:pathLst>
                <a:path w="2618913" h="354645">
                  <a:moveTo>
                    <a:pt x="1309456" y="0"/>
                  </a:moveTo>
                  <a:cubicBezTo>
                    <a:pt x="586264" y="0"/>
                    <a:pt x="0" y="79390"/>
                    <a:pt x="0" y="177322"/>
                  </a:cubicBezTo>
                  <a:cubicBezTo>
                    <a:pt x="0" y="275255"/>
                    <a:pt x="586264" y="354645"/>
                    <a:pt x="1309456" y="354645"/>
                  </a:cubicBezTo>
                  <a:cubicBezTo>
                    <a:pt x="2032649" y="354645"/>
                    <a:pt x="2618913" y="275255"/>
                    <a:pt x="2618913" y="177322"/>
                  </a:cubicBezTo>
                  <a:cubicBezTo>
                    <a:pt x="2618913" y="79390"/>
                    <a:pt x="2032649" y="0"/>
                    <a:pt x="1309456" y="0"/>
                  </a:cubicBezTo>
                  <a:close/>
                </a:path>
              </a:pathLst>
            </a:custGeom>
            <a:solidFill>
              <a:srgbClr val="06D001">
                <a:alpha val="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245523" y="-23902"/>
              <a:ext cx="2127867" cy="345299"/>
            </a:xfrm>
            <a:prstGeom prst="rect">
              <a:avLst/>
            </a:prstGeom>
          </p:spPr>
          <p:txBody>
            <a:bodyPr lIns="33020" tIns="33020" rIns="33020" bIns="33020" rtlCol="0" anchor="ctr"/>
            <a:lstStyle/>
            <a:p>
              <a:pPr algn="ctr" defTabSz="594360">
                <a:lnSpc>
                  <a:spcPts val="1911"/>
                </a:lnSpc>
                <a:spcBef>
                  <a:spcPct val="0"/>
                </a:spcBef>
                <a:buClrTx/>
              </a:pPr>
              <a:endParaRPr sz="117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7376300" y="5466616"/>
            <a:ext cx="943411" cy="2674620"/>
          </a:xfrm>
          <a:custGeom>
            <a:avLst/>
            <a:gdLst/>
            <a:ahLst/>
            <a:cxnLst/>
            <a:rect l="l" t="t" r="r" b="b"/>
            <a:pathLst>
              <a:path w="1451402" h="4114800">
                <a:moveTo>
                  <a:pt x="0" y="0"/>
                </a:moveTo>
                <a:lnTo>
                  <a:pt x="1451403" y="0"/>
                </a:lnTo>
                <a:lnTo>
                  <a:pt x="14514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5721" y="347380"/>
            <a:ext cx="11418612" cy="127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94360">
              <a:lnSpc>
                <a:spcPts val="5096"/>
              </a:lnSpc>
              <a:spcBef>
                <a:spcPct val="0"/>
              </a:spcBef>
              <a:buClrTx/>
            </a:pPr>
            <a:r>
              <a:rPr lang="en-US" sz="3640" b="1" kern="1200">
                <a:solidFill>
                  <a:srgbClr val="F3FF90"/>
                </a:solidFill>
                <a:latin typeface="Poppins Bold"/>
                <a:ea typeface="Poppins Bold"/>
                <a:cs typeface="Poppins Bold"/>
                <a:sym typeface="Poppins Bold"/>
              </a:rPr>
              <a:t>Monthly Scorecard: LGU &amp; Community Engagement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A985ABF-8967-4D07-9F7D-E2481967594A}"/>
              </a:ext>
            </a:extLst>
          </p:cNvPr>
          <p:cNvGraphicFramePr>
            <a:graphicFrameLocks noGrp="1"/>
          </p:cNvGraphicFramePr>
          <p:nvPr/>
        </p:nvGraphicFramePr>
        <p:xfrm>
          <a:off x="148590" y="1647955"/>
          <a:ext cx="11388744" cy="5179565"/>
        </p:xfrm>
        <a:graphic>
          <a:graphicData uri="http://schemas.openxmlformats.org/drawingml/2006/table">
            <a:tbl>
              <a:tblPr/>
              <a:tblGrid>
                <a:gridCol w="1423593">
                  <a:extLst>
                    <a:ext uri="{9D8B030D-6E8A-4147-A177-3AD203B41FA5}">
                      <a16:colId xmlns:a16="http://schemas.microsoft.com/office/drawing/2014/main" val="161462521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722762993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234914672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3446259751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713190153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582370838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768227784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873733756"/>
                    </a:ext>
                  </a:extLst>
                </a:gridCol>
              </a:tblGrid>
              <a:tr h="520833"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Indicator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Definition / What It Measures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Data Source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Target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Current Month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Previous Month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Trend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 b="1">
                          <a:effectLst/>
                        </a:rPr>
                        <a:t>Remarks / Strategic Action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5629"/>
                  </a:ext>
                </a:extLst>
              </a:tr>
              <a:tr h="1401361"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SEF utilization aligned to learning priorities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Percentage of SEF expenditures supporting literacy, numeracy, teacher support, and facilities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SEF financial reports / LSB records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≥ ___% aligned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___%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___%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Improving / Stable / Declining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9994"/>
                  </a:ext>
                </a:extLst>
              </a:tr>
              <a:tr h="814343"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Active LGU and community partnerships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Number of ongoing partnerships supporting schools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MOAs / partnership database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≥ ___ partnerships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Improving / Stable / Declining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39159"/>
                  </a:ext>
                </a:extLst>
              </a:tr>
              <a:tr h="716506"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Local School Board meetings conducted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Number of LSB meetings held as scheduled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LSB minutes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≥ ___ per quarter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Improving / Stable / Declining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36929"/>
                  </a:ext>
                </a:extLst>
              </a:tr>
              <a:tr h="1010016"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Community-supported education initiatives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Programs or projects funded or supported by community groups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School and LGU reports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≥ ___ initiatives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___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Improving / Stable / Declining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612748"/>
                  </a:ext>
                </a:extLst>
              </a:tr>
              <a:tr h="716506"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Next partnership targets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H" sz="1300">
                          <a:effectLst/>
                        </a:rPr>
                        <a:t>Identified LGUs, NGOs, or private partners for eng</a:t>
                      </a: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PH" sz="1300" dirty="0">
                        <a:effectLst/>
                      </a:endParaRPr>
                    </a:p>
                  </a:txBody>
                  <a:tcPr marL="19228" marR="19228" marT="9614" marB="9614" anchor="ctr">
                    <a:lnL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3F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81768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00AFC776-74B0-4C04-BBE4-3956C057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058" y="1132267"/>
            <a:ext cx="120097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9436" tIns="29718" rIns="59436" bIns="29718" numCol="1" anchor="ctr" anchorCtr="0" compatLnSpc="1">
            <a:prstTxWarp prst="textNoShape">
              <a:avLst/>
            </a:prstTxWarp>
            <a:spAutoFit/>
          </a:bodyPr>
          <a:lstStyle/>
          <a:p>
            <a:pPr defTabSz="594360">
              <a:buClrTx/>
            </a:pPr>
            <a:endParaRPr lang="en-PH" sz="117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BA823-C8F5-4E66-8683-9E805045883A}"/>
              </a:ext>
            </a:extLst>
          </p:cNvPr>
          <p:cNvSpPr txBox="1"/>
          <p:nvPr/>
        </p:nvSpPr>
        <p:spPr>
          <a:xfrm>
            <a:off x="7182998" y="176617"/>
            <a:ext cx="3861648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b="1" dirty="0">
                <a:highlight>
                  <a:srgbClr val="FFFF00"/>
                </a:highlight>
              </a:rPr>
              <a:t>Insert Drive Link of the MOVs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Report on Key Performance Indicators</a:t>
            </a:r>
            <a:endParaRPr lang="en-PH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33D1-CE2E-4A48-92E9-AB195D9E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61" y="1565826"/>
            <a:ext cx="10144275" cy="41835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D207C4-830C-4762-8469-356D0C7B2845}"/>
              </a:ext>
            </a:extLst>
          </p:cNvPr>
          <p:cNvSpPr/>
          <p:nvPr/>
        </p:nvSpPr>
        <p:spPr>
          <a:xfrm>
            <a:off x="4177211" y="36576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07453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Report on Key Performance Indicators</a:t>
            </a:r>
            <a:endParaRPr lang="en-PH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423DD-45BF-4E67-8F15-F867C3D8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47" y="1705982"/>
            <a:ext cx="9692085" cy="33656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7AEE61-9B0D-4C78-94B1-389BF1583EDB}"/>
              </a:ext>
            </a:extLst>
          </p:cNvPr>
          <p:cNvSpPr/>
          <p:nvPr/>
        </p:nvSpPr>
        <p:spPr>
          <a:xfrm>
            <a:off x="4177211" y="36576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130591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Report on Key Performance Indicators</a:t>
            </a:r>
            <a:endParaRPr lang="en-PH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75F3D-9A1F-4039-A988-FD291CD6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15" y="1296817"/>
            <a:ext cx="10670267" cy="48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21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Report on Key Performance Indicators</a:t>
            </a:r>
            <a:endParaRPr lang="en-P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5B19C-1484-4333-8827-C1AC09205F81}"/>
              </a:ext>
            </a:extLst>
          </p:cNvPr>
          <p:cNvSpPr txBox="1"/>
          <p:nvPr/>
        </p:nvSpPr>
        <p:spPr>
          <a:xfrm>
            <a:off x="2971799" y="1268512"/>
            <a:ext cx="594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CRLA Pre-test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B34CD-FFD4-4A9C-9F6C-8CDACACC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4" y="1576289"/>
            <a:ext cx="10449281" cy="44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3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Report on Key Performance Indicators</a:t>
            </a:r>
            <a:endParaRPr lang="en-P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5B19C-1484-4333-8827-C1AC09205F81}"/>
              </a:ext>
            </a:extLst>
          </p:cNvPr>
          <p:cNvSpPr txBox="1"/>
          <p:nvPr/>
        </p:nvSpPr>
        <p:spPr>
          <a:xfrm>
            <a:off x="2971799" y="1268512"/>
            <a:ext cx="594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Phil-IRI Pre-test Results, Elementary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D6ED6-DCA7-4C6B-8E1C-7B6EA4B9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57" y="1988281"/>
            <a:ext cx="11135609" cy="48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8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Report on Key Performance Indicators</a:t>
            </a:r>
            <a:endParaRPr lang="en-P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5B19C-1484-4333-8827-C1AC09205F81}"/>
              </a:ext>
            </a:extLst>
          </p:cNvPr>
          <p:cNvSpPr txBox="1"/>
          <p:nvPr/>
        </p:nvSpPr>
        <p:spPr>
          <a:xfrm>
            <a:off x="2971799" y="1268512"/>
            <a:ext cx="594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Phil-IRI Pre-test Results, JHS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116FD-23C1-4491-A6DD-DA3C9D36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109" y="2079757"/>
            <a:ext cx="8815672" cy="34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2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11984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Leadership and Administration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3:  Provided technical assistance to teachers on teaching standards and pedagogies within and across curriculum areas to improve practice.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6459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270131"/>
              </p:ext>
            </p:extLst>
          </p:nvPr>
        </p:nvGraphicFramePr>
        <p:xfrm>
          <a:off x="443427" y="1222536"/>
          <a:ext cx="11176615" cy="5270672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Teaching and Learning Delivery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Achieved the targeted drop-out rate for Elementary level.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55466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0050"/>
              </p:ext>
            </p:extLst>
          </p:nvPr>
        </p:nvGraphicFramePr>
        <p:xfrm>
          <a:off x="443427" y="1222536"/>
          <a:ext cx="11176615" cy="5270672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Teaching and Learning Delivery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2:  Achieved the targeted completion rate for Elementary level 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17667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82874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Teaching and Learning Delivery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3:  Achieved the targeted proportion of learners achieving at least nearly proficient in the GWA for Elementary.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13806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41354"/>
              </p:ext>
            </p:extLst>
          </p:nvPr>
        </p:nvGraphicFramePr>
        <p:xfrm>
          <a:off x="443427" y="1222536"/>
          <a:ext cx="11176615" cy="5270672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Teaching and Learning Delivery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4:  Increased the percentage of mastery of competencies of Grade 6 students.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29736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FCC81-B8AC-4B85-B0EB-F51A5471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70722"/>
              </p:ext>
            </p:extLst>
          </p:nvPr>
        </p:nvGraphicFramePr>
        <p:xfrm>
          <a:off x="443427" y="1222536"/>
          <a:ext cx="11176615" cy="5288224"/>
        </p:xfrm>
        <a:graphic>
          <a:graphicData uri="http://schemas.openxmlformats.org/drawingml/2006/table">
            <a:tbl>
              <a:tblPr/>
              <a:tblGrid>
                <a:gridCol w="1259298">
                  <a:extLst>
                    <a:ext uri="{9D8B030D-6E8A-4147-A177-3AD203B41FA5}">
                      <a16:colId xmlns:a16="http://schemas.microsoft.com/office/drawing/2014/main" val="3806792311"/>
                    </a:ext>
                  </a:extLst>
                </a:gridCol>
                <a:gridCol w="691850">
                  <a:extLst>
                    <a:ext uri="{9D8B030D-6E8A-4147-A177-3AD203B41FA5}">
                      <a16:colId xmlns:a16="http://schemas.microsoft.com/office/drawing/2014/main" val="159389386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543211315"/>
                    </a:ext>
                  </a:extLst>
                </a:gridCol>
                <a:gridCol w="553479">
                  <a:extLst>
                    <a:ext uri="{9D8B030D-6E8A-4147-A177-3AD203B41FA5}">
                      <a16:colId xmlns:a16="http://schemas.microsoft.com/office/drawing/2014/main" val="341720974"/>
                    </a:ext>
                  </a:extLst>
                </a:gridCol>
                <a:gridCol w="784096">
                  <a:extLst>
                    <a:ext uri="{9D8B030D-6E8A-4147-A177-3AD203B41FA5}">
                      <a16:colId xmlns:a16="http://schemas.microsoft.com/office/drawing/2014/main" val="1111265621"/>
                    </a:ext>
                  </a:extLst>
                </a:gridCol>
                <a:gridCol w="737973">
                  <a:extLst>
                    <a:ext uri="{9D8B030D-6E8A-4147-A177-3AD203B41FA5}">
                      <a16:colId xmlns:a16="http://schemas.microsoft.com/office/drawing/2014/main" val="426409747"/>
                    </a:ext>
                  </a:extLst>
                </a:gridCol>
                <a:gridCol w="922466">
                  <a:extLst>
                    <a:ext uri="{9D8B030D-6E8A-4147-A177-3AD203B41FA5}">
                      <a16:colId xmlns:a16="http://schemas.microsoft.com/office/drawing/2014/main" val="1464429118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806850960"/>
                    </a:ext>
                  </a:extLst>
                </a:gridCol>
                <a:gridCol w="645727">
                  <a:extLst>
                    <a:ext uri="{9D8B030D-6E8A-4147-A177-3AD203B41FA5}">
                      <a16:colId xmlns:a16="http://schemas.microsoft.com/office/drawing/2014/main" val="4084580694"/>
                    </a:ext>
                  </a:extLst>
                </a:gridCol>
                <a:gridCol w="556537">
                  <a:extLst>
                    <a:ext uri="{9D8B030D-6E8A-4147-A177-3AD203B41FA5}">
                      <a16:colId xmlns:a16="http://schemas.microsoft.com/office/drawing/2014/main" val="855804753"/>
                    </a:ext>
                  </a:extLst>
                </a:gridCol>
                <a:gridCol w="877149">
                  <a:extLst>
                    <a:ext uri="{9D8B030D-6E8A-4147-A177-3AD203B41FA5}">
                      <a16:colId xmlns:a16="http://schemas.microsoft.com/office/drawing/2014/main" val="2086897002"/>
                    </a:ext>
                  </a:extLst>
                </a:gridCol>
                <a:gridCol w="825551">
                  <a:extLst>
                    <a:ext uri="{9D8B030D-6E8A-4147-A177-3AD203B41FA5}">
                      <a16:colId xmlns:a16="http://schemas.microsoft.com/office/drawing/2014/main" val="1198362654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4070123375"/>
                    </a:ext>
                  </a:extLst>
                </a:gridCol>
                <a:gridCol w="877148">
                  <a:extLst>
                    <a:ext uri="{9D8B030D-6E8A-4147-A177-3AD203B41FA5}">
                      <a16:colId xmlns:a16="http://schemas.microsoft.com/office/drawing/2014/main" val="791704769"/>
                    </a:ext>
                  </a:extLst>
                </a:gridCol>
              </a:tblGrid>
              <a:tr h="344844">
                <a:tc gridSpan="1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ctr"/>
                      <a:r>
                        <a:rPr lang="en-PH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School Operations and Management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PH" sz="32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PH" sz="18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53226"/>
                  </a:ext>
                </a:extLst>
              </a:tr>
              <a:tr h="622528">
                <a:tc gridSpan="1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en-PH" sz="1800" b="1" dirty="0">
                          <a:latin typeface="Bookman Old Style" panose="02050604050505020204" pitchFamily="18" charset="0"/>
                        </a:rPr>
                        <a:t>Obj. 1:  Managed finances adhering to policies, guidelines and issuances in allocation, procurement, disbursement and liquidation aligned with the school plan.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PH" sz="18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900705"/>
                  </a:ext>
                </a:extLst>
              </a:tr>
              <a:tr h="98616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PAPs</a:t>
                      </a:r>
                      <a:endParaRPr lang="en-PH" sz="14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PHYSICAL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gridSpan="5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ACCOMPLISHMENTS</a:t>
                      </a:r>
                      <a:endParaRPr lang="en-PH" sz="2000" b="1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H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95629"/>
                  </a:ext>
                </a:extLst>
              </a:tr>
              <a:tr h="637133">
                <a:tc v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Accomplishments  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Gain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Gap</a:t>
                      </a:r>
                      <a:b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(if any)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Accomplishment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Targets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Actual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Variance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Accomplishments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n-PH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Remarks</a:t>
                      </a:r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PH" sz="12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61215"/>
                  </a:ext>
                </a:extLst>
              </a:tr>
              <a:tr h="8987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74610"/>
                  </a:ext>
                </a:extLst>
              </a:tr>
              <a:tr h="16868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endParaRPr lang="en-PH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P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Provide a hyperlink to view the MOVs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382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E117A6-E66D-4ED9-8905-C5F427193665}"/>
              </a:ext>
            </a:extLst>
          </p:cNvPr>
          <p:cNvSpPr txBox="1"/>
          <p:nvPr/>
        </p:nvSpPr>
        <p:spPr>
          <a:xfrm>
            <a:off x="710586" y="121533"/>
            <a:ext cx="1117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0" i="0" u="none" strike="noStrike" dirty="0">
                <a:solidFill>
                  <a:srgbClr val="000000"/>
                </a:solidFill>
                <a:effectLst/>
                <a:latin typeface="Vrinda" panose="020B0502040204020203" pitchFamily="34" charset="0"/>
              </a:rPr>
              <a:t>PART_I_A__COMMITMENT_TO_ORGANIZATIONAL_OUTCOMES</a:t>
            </a:r>
            <a:r>
              <a:rPr lang="en-PH" sz="2800" dirty="0"/>
              <a:t> </a:t>
            </a: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681B1C8B-9289-4371-8256-F80215D0C833}"/>
              </a:ext>
            </a:extLst>
          </p:cNvPr>
          <p:cNvSpPr txBox="1"/>
          <p:nvPr/>
        </p:nvSpPr>
        <p:spPr>
          <a:xfrm>
            <a:off x="1783109" y="644753"/>
            <a:ext cx="8320980" cy="4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Physical &amp; Financial Accomplishment Report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482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3335</Words>
  <Application>Microsoft Office PowerPoint</Application>
  <PresentationFormat>Custom</PresentationFormat>
  <Paragraphs>981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Poppins Bold</vt:lpstr>
      <vt:lpstr>Poppins</vt:lpstr>
      <vt:lpstr>Calibri</vt:lpstr>
      <vt:lpstr>Vrinda</vt:lpstr>
      <vt:lpstr>Bookman Old Style</vt:lpstr>
      <vt:lpstr>Arial</vt:lpstr>
      <vt:lpstr>Office Theme</vt:lpstr>
      <vt:lpstr>1_Office Theme</vt:lpstr>
      <vt:lpstr>TITLE PAGE, SCHOOL NAME, LOGO, SCHOOL IDENTITY DESIGN-COLOR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KEENONG</dc:creator>
  <cp:lastModifiedBy>NOLI MAR NAVARRO</cp:lastModifiedBy>
  <cp:revision>22</cp:revision>
  <dcterms:created xsi:type="dcterms:W3CDTF">2025-08-08T01:02:52Z</dcterms:created>
  <dcterms:modified xsi:type="dcterms:W3CDTF">2026-02-04T06:45:44Z</dcterms:modified>
</cp:coreProperties>
</file>